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97" r:id="rId6"/>
    <p:sldId id="298" r:id="rId7"/>
    <p:sldId id="299" r:id="rId8"/>
    <p:sldId id="285" r:id="rId9"/>
    <p:sldId id="284" r:id="rId10"/>
    <p:sldId id="300" r:id="rId11"/>
    <p:sldId id="301" r:id="rId12"/>
    <p:sldId id="287" r:id="rId13"/>
    <p:sldId id="288" r:id="rId14"/>
    <p:sldId id="283" r:id="rId15"/>
    <p:sldId id="286" r:id="rId16"/>
    <p:sldId id="282" r:id="rId17"/>
    <p:sldId id="294" r:id="rId18"/>
    <p:sldId id="281" r:id="rId19"/>
    <p:sldId id="293" r:id="rId20"/>
    <p:sldId id="295" r:id="rId21"/>
    <p:sldId id="290" r:id="rId22"/>
    <p:sldId id="296" r:id="rId23"/>
    <p:sldId id="289" r:id="rId24"/>
    <p:sldId id="292" r:id="rId25"/>
    <p:sldId id="302" r:id="rId26"/>
    <p:sldId id="303" r:id="rId27"/>
    <p:sldId id="304" r:id="rId28"/>
    <p:sldId id="306" r:id="rId29"/>
    <p:sldId id="308" r:id="rId30"/>
    <p:sldId id="309" r:id="rId31"/>
    <p:sldId id="291" r:id="rId32"/>
    <p:sldId id="307" r:id="rId33"/>
    <p:sldId id="2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EEE"/>
    <a:srgbClr val="B4147F"/>
    <a:srgbClr val="B81237"/>
    <a:srgbClr val="696B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692697"/>
            <a:ext cx="6624736" cy="3528391"/>
          </a:xfrm>
        </p:spPr>
        <p:txBody>
          <a:bodyPr anchor="t" anchorCtr="0">
            <a:noAutofit/>
          </a:bodyPr>
          <a:lstStyle>
            <a:lvl1pPr algn="l">
              <a:defRPr lang="en-AU" sz="5000" dirty="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467544" y="4653136"/>
            <a:ext cx="6552728" cy="1512168"/>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xmlns="" val="1562282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692697"/>
            <a:ext cx="7990656" cy="1008111"/>
          </a:xfrm>
        </p:spPr>
        <p:txBody>
          <a:bodyPr anchor="ctr" anchorCtr="0">
            <a:normAutofit/>
          </a:bodyPr>
          <a:lstStyle>
            <a:lvl1pPr algn="l">
              <a:defRPr lang="en-AU" sz="3000" dirty="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467544" y="2060848"/>
            <a:ext cx="6552728" cy="4104456"/>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xmlns="" val="3877645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a:lvl1pPr>
          </a:lstStyle>
          <a:p>
            <a:r>
              <a:rPr lang="en-US" dirty="0" smtClean="0"/>
              <a:t>CLICK TO EDIT MASTER TITLE STYLE</a:t>
            </a:r>
            <a:endParaRPr lang="en-AU" dirty="0"/>
          </a:p>
        </p:txBody>
      </p:sp>
      <p:sp>
        <p:nvSpPr>
          <p:cNvPr id="3" name="Content Placeholder 2"/>
          <p:cNvSpPr>
            <a:spLocks noGrp="1"/>
          </p:cNvSpPr>
          <p:nvPr>
            <p:ph idx="1"/>
          </p:nvPr>
        </p:nvSpPr>
        <p:spPr>
          <a:xfrm>
            <a:off x="457200" y="2204864"/>
            <a:ext cx="6491064" cy="39212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3911219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a:lvl1pPr>
          </a:lstStyle>
          <a:p>
            <a:r>
              <a:rPr lang="en-US" dirty="0" smtClean="0"/>
              <a:t>CLICK TO EDIT MASTER TITLE STYLE</a:t>
            </a:r>
            <a:endParaRPr lang="en-AU" dirty="0"/>
          </a:p>
        </p:txBody>
      </p:sp>
      <p:sp>
        <p:nvSpPr>
          <p:cNvPr id="3" name="Content Placeholder 2"/>
          <p:cNvSpPr>
            <a:spLocks noGrp="1"/>
          </p:cNvSpPr>
          <p:nvPr>
            <p:ph sz="half" idx="1"/>
          </p:nvPr>
        </p:nvSpPr>
        <p:spPr>
          <a:xfrm>
            <a:off x="457200" y="1844824"/>
            <a:ext cx="3106688"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3851920" y="1844824"/>
            <a:ext cx="3168352"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1775045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916832"/>
            <a:ext cx="6480720" cy="4248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8" name="Title 1"/>
          <p:cNvSpPr>
            <a:spLocks noGrp="1"/>
          </p:cNvSpPr>
          <p:nvPr>
            <p:ph type="title" hasCustomPrompt="1"/>
          </p:nvPr>
        </p:nvSpPr>
        <p:spPr>
          <a:xfrm>
            <a:off x="467544" y="692696"/>
            <a:ext cx="8229600" cy="972000"/>
          </a:xfrm>
        </p:spPr>
        <p:txBody>
          <a:bodyPr>
            <a:normAutofit/>
          </a:bodyPr>
          <a:lstStyle>
            <a:lvl1pPr algn="l">
              <a:defRPr sz="3000"/>
            </a:lvl1pPr>
          </a:lstStyle>
          <a:p>
            <a:r>
              <a:rPr lang="en-US" dirty="0" smtClean="0"/>
              <a:t>CLICK TO EDIT MASTER TITLE STYLE</a:t>
            </a:r>
            <a:endParaRPr lang="en-AU" dirty="0"/>
          </a:p>
        </p:txBody>
      </p:sp>
    </p:spTree>
    <p:extLst>
      <p:ext uri="{BB962C8B-B14F-4D97-AF65-F5344CB8AC3E}">
        <p14:creationId xmlns:p14="http://schemas.microsoft.com/office/powerpoint/2010/main" xmlns="" val="17348213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92696"/>
            <a:ext cx="6480720" cy="5472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Tree>
    <p:extLst>
      <p:ext uri="{BB962C8B-B14F-4D97-AF65-F5344CB8AC3E}">
        <p14:creationId xmlns:p14="http://schemas.microsoft.com/office/powerpoint/2010/main" xmlns="" val="381277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1C1D7-28AF-4AFE-8651-58892DBF1220}" type="datetimeFigureOut">
              <a:rPr lang="en-AU" smtClean="0"/>
              <a:pPr/>
              <a:t>22/03/2016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1D6841-5168-4792-9F21-9035B91BCBB5}" type="slidenum">
              <a:rPr lang="en-AU" smtClean="0"/>
              <a:pPr/>
              <a:t>‹#›</a:t>
            </a:fld>
            <a:endParaRPr lang="en-AU"/>
          </a:p>
        </p:txBody>
      </p:sp>
    </p:spTree>
    <p:extLst>
      <p:ext uri="{BB962C8B-B14F-4D97-AF65-F5344CB8AC3E}">
        <p14:creationId xmlns:p14="http://schemas.microsoft.com/office/powerpoint/2010/main" xmlns="" val="383342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96B7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76672"/>
            <a:ext cx="6624736" cy="972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2204864"/>
            <a:ext cx="6635080" cy="39212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p:nvPr userDrawn="1"/>
        </p:nvSpPr>
        <p:spPr>
          <a:xfrm>
            <a:off x="-5106" y="6804580"/>
            <a:ext cx="9149105"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userDrawn="1"/>
        </p:nvPicPr>
        <p:blipFill>
          <a:blip r:embed="rId9" cstate="print"/>
          <a:stretch>
            <a:fillRect/>
          </a:stretch>
        </p:blipFill>
        <p:spPr>
          <a:xfrm>
            <a:off x="8028384" y="5373216"/>
            <a:ext cx="1025055" cy="1266923"/>
          </a:xfrm>
          <a:prstGeom prst="rect">
            <a:avLst/>
          </a:prstGeom>
        </p:spPr>
      </p:pic>
      <p:sp>
        <p:nvSpPr>
          <p:cNvPr id="6" name="Rectangle 5"/>
          <p:cNvSpPr/>
          <p:nvPr userDrawn="1"/>
        </p:nvSpPr>
        <p:spPr>
          <a:xfrm>
            <a:off x="0" y="476672"/>
            <a:ext cx="323528" cy="10081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148691878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7" r:id="rId5"/>
    <p:sldLayoutId id="2147483658" r:id="rId6"/>
    <p:sldLayoutId id="2147483660" r:id="rId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SsZySkZ8bRo"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6624736" cy="3528391"/>
          </a:xfrm>
        </p:spPr>
        <p:txBody>
          <a:bodyPr/>
          <a:lstStyle/>
          <a:p>
            <a:r>
              <a:rPr lang="en-AU" dirty="0" smtClean="0"/>
              <a:t>ACQUIRE </a:t>
            </a:r>
            <a:r>
              <a:rPr lang="en-AU" dirty="0" smtClean="0"/>
              <a:t>AND</a:t>
            </a:r>
            <a:br>
              <a:rPr lang="en-AU" dirty="0" smtClean="0"/>
            </a:br>
            <a:r>
              <a:rPr lang="en-AU" dirty="0" smtClean="0"/>
              <a:t>REFERENCE DATA</a:t>
            </a:r>
            <a:endParaRPr lang="en-AU" dirty="0"/>
          </a:p>
        </p:txBody>
      </p:sp>
      <p:sp>
        <p:nvSpPr>
          <p:cNvPr id="3" name="Subtitle 2"/>
          <p:cNvSpPr>
            <a:spLocks noGrp="1"/>
          </p:cNvSpPr>
          <p:nvPr>
            <p:ph type="subTitle" idx="1"/>
          </p:nvPr>
        </p:nvSpPr>
        <p:spPr>
          <a:xfrm>
            <a:off x="467544" y="5445224"/>
            <a:ext cx="6552728" cy="1008112"/>
          </a:xfrm>
        </p:spPr>
        <p:txBody>
          <a:bodyPr>
            <a:normAutofit fontScale="92500" lnSpcReduction="10000"/>
          </a:bodyPr>
          <a:lstStyle/>
          <a:p>
            <a:endParaRPr lang="en-AU" dirty="0" smtClean="0"/>
          </a:p>
          <a:p>
            <a:r>
              <a:rPr lang="en-AU" dirty="0" smtClean="0"/>
              <a:t>Informatics</a:t>
            </a:r>
            <a:endParaRPr lang="en-AU" dirty="0"/>
          </a:p>
        </p:txBody>
      </p:sp>
      <p:pic>
        <p:nvPicPr>
          <p:cNvPr id="31747" name="Picture 3"/>
          <p:cNvPicPr>
            <a:picLocks noChangeAspect="1" noChangeArrowheads="1"/>
          </p:cNvPicPr>
          <p:nvPr/>
        </p:nvPicPr>
        <p:blipFill>
          <a:blip r:embed="rId2" cstate="print"/>
          <a:srcRect/>
          <a:stretch>
            <a:fillRect/>
          </a:stretch>
        </p:blipFill>
        <p:spPr bwMode="auto">
          <a:xfrm>
            <a:off x="539552" y="2186905"/>
            <a:ext cx="6581775" cy="3762375"/>
          </a:xfrm>
          <a:prstGeom prst="rect">
            <a:avLst/>
          </a:prstGeom>
          <a:noFill/>
          <a:ln w="9525">
            <a:noFill/>
            <a:miter lim="800000"/>
            <a:headEnd/>
            <a:tailEnd/>
          </a:ln>
        </p:spPr>
      </p:pic>
    </p:spTree>
    <p:extLst>
      <p:ext uri="{BB962C8B-B14F-4D97-AF65-F5344CB8AC3E}">
        <p14:creationId xmlns:p14="http://schemas.microsoft.com/office/powerpoint/2010/main" xmlns="" val="403291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Open Questions</a:t>
            </a:r>
            <a:endParaRPr lang="en-AU" dirty="0"/>
          </a:p>
        </p:txBody>
      </p:sp>
      <p:sp>
        <p:nvSpPr>
          <p:cNvPr id="6" name="Subtitle 2"/>
          <p:cNvSpPr>
            <a:spLocks noGrp="1"/>
          </p:cNvSpPr>
          <p:nvPr>
            <p:ph type="subTitle" idx="1"/>
          </p:nvPr>
        </p:nvSpPr>
        <p:spPr>
          <a:xfrm>
            <a:off x="467544" y="2852936"/>
            <a:ext cx="6552728" cy="4104456"/>
          </a:xfrm>
        </p:spPr>
        <p:txBody>
          <a:bodyPr>
            <a:normAutofit fontScale="70000" lnSpcReduction="20000"/>
          </a:bodyPr>
          <a:lstStyle/>
          <a:p>
            <a:r>
              <a:rPr lang="en-AU" b="1" dirty="0" smtClean="0">
                <a:solidFill>
                  <a:srgbClr val="F682CF"/>
                </a:solidFill>
              </a:rPr>
              <a:t>Open Questions</a:t>
            </a:r>
          </a:p>
          <a:p>
            <a:r>
              <a:rPr lang="en-AU" dirty="0" smtClean="0">
                <a:solidFill>
                  <a:srgbClr val="F682CF"/>
                </a:solidFill>
              </a:rPr>
              <a:t>Don’t limit the answers of the respondent.</a:t>
            </a:r>
          </a:p>
          <a:p>
            <a:endParaRPr lang="en-AU" dirty="0">
              <a:solidFill>
                <a:srgbClr val="F682CF"/>
              </a:solidFill>
            </a:endParaRPr>
          </a:p>
          <a:p>
            <a:r>
              <a:rPr lang="en-AU" dirty="0" smtClean="0">
                <a:solidFill>
                  <a:schemeClr val="tx2">
                    <a:lumMod val="40000"/>
                    <a:lumOff val="60000"/>
                  </a:schemeClr>
                </a:solidFill>
              </a:rPr>
              <a:t>Should be written so that respondent is </a:t>
            </a:r>
            <a:br>
              <a:rPr lang="en-AU" dirty="0" smtClean="0">
                <a:solidFill>
                  <a:schemeClr val="tx2">
                    <a:lumMod val="40000"/>
                    <a:lumOff val="60000"/>
                  </a:schemeClr>
                </a:solidFill>
              </a:rPr>
            </a:br>
            <a:r>
              <a:rPr lang="en-AU" dirty="0" smtClean="0">
                <a:solidFill>
                  <a:schemeClr val="tx2">
                    <a:lumMod val="40000"/>
                    <a:lumOff val="60000"/>
                  </a:schemeClr>
                </a:solidFill>
              </a:rPr>
              <a:t>capable of correct interpretation</a:t>
            </a:r>
          </a:p>
          <a:p>
            <a:endParaRPr lang="en-AU" dirty="0">
              <a:solidFill>
                <a:srgbClr val="F682CF"/>
              </a:solidFill>
            </a:endParaRPr>
          </a:p>
          <a:p>
            <a:r>
              <a:rPr lang="en-AU" dirty="0" smtClean="0">
                <a:solidFill>
                  <a:srgbClr val="F682CF"/>
                </a:solidFill>
              </a:rPr>
              <a:t>The wording of these questions must try to limit the scope of possible answers, and often also allow for follow up questions</a:t>
            </a:r>
          </a:p>
          <a:p>
            <a:endParaRPr lang="en-AU" dirty="0">
              <a:solidFill>
                <a:srgbClr val="F682CF"/>
              </a:solidFill>
            </a:endParaRPr>
          </a:p>
          <a:p>
            <a:r>
              <a:rPr lang="en-AU" dirty="0" smtClean="0">
                <a:solidFill>
                  <a:srgbClr val="FFC000"/>
                </a:solidFill>
              </a:rPr>
              <a:t>They are </a:t>
            </a:r>
            <a:r>
              <a:rPr lang="en-AU" u="sng" dirty="0" smtClean="0">
                <a:solidFill>
                  <a:srgbClr val="FFC000"/>
                </a:solidFill>
              </a:rPr>
              <a:t>QUALITATIVE</a:t>
            </a:r>
            <a:r>
              <a:rPr lang="en-AU" dirty="0" smtClean="0">
                <a:solidFill>
                  <a:srgbClr val="FFC000"/>
                </a:solidFill>
              </a:rPr>
              <a:t>  in nature because answers are measured and considered by feel.</a:t>
            </a:r>
          </a:p>
        </p:txBody>
      </p:sp>
      <p:pic>
        <p:nvPicPr>
          <p:cNvPr id="7" name="Picture 1"/>
          <p:cNvPicPr>
            <a:picLocks noChangeAspect="1" noChangeArrowheads="1"/>
          </p:cNvPicPr>
          <p:nvPr/>
        </p:nvPicPr>
        <p:blipFill>
          <a:blip r:embed="rId2" cstate="print"/>
          <a:srcRect/>
          <a:stretch>
            <a:fillRect/>
          </a:stretch>
        </p:blipFill>
        <p:spPr bwMode="auto">
          <a:xfrm>
            <a:off x="5292080" y="116632"/>
            <a:ext cx="3744416" cy="134199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lum bright="20000"/>
          </a:blip>
          <a:srcRect/>
          <a:stretch>
            <a:fillRect/>
          </a:stretch>
        </p:blipFill>
        <p:spPr bwMode="auto">
          <a:xfrm>
            <a:off x="5364088" y="1556792"/>
            <a:ext cx="3610719" cy="1255579"/>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6789260" y="2996952"/>
            <a:ext cx="2198892" cy="1728192"/>
          </a:xfrm>
          <a:prstGeom prst="rect">
            <a:avLst/>
          </a:prstGeom>
          <a:noFill/>
          <a:ln w="9525">
            <a:noFill/>
            <a:miter lim="800000"/>
            <a:headEnd/>
            <a:tailEnd/>
          </a:ln>
        </p:spPr>
      </p:pic>
      <p:sp>
        <p:nvSpPr>
          <p:cNvPr id="10" name="Right Arrow 9"/>
          <p:cNvSpPr/>
          <p:nvPr/>
        </p:nvSpPr>
        <p:spPr>
          <a:xfrm>
            <a:off x="6084168" y="3861048"/>
            <a:ext cx="648072" cy="576064"/>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Open Questions</a:t>
            </a:r>
            <a:endParaRPr lang="en-AU" dirty="0"/>
          </a:p>
        </p:txBody>
      </p:sp>
      <p:sp>
        <p:nvSpPr>
          <p:cNvPr id="11" name="Subtitle 2"/>
          <p:cNvSpPr>
            <a:spLocks noGrp="1"/>
          </p:cNvSpPr>
          <p:nvPr>
            <p:ph type="subTitle" idx="1"/>
          </p:nvPr>
        </p:nvSpPr>
        <p:spPr>
          <a:xfrm>
            <a:off x="467544" y="2204864"/>
            <a:ext cx="6552728" cy="4104456"/>
          </a:xfrm>
        </p:spPr>
        <p:txBody>
          <a:bodyPr>
            <a:normAutofit fontScale="92500" lnSpcReduction="20000"/>
          </a:bodyPr>
          <a:lstStyle/>
          <a:p>
            <a:r>
              <a:rPr lang="en-AU" dirty="0" smtClean="0">
                <a:solidFill>
                  <a:schemeClr val="tx2">
                    <a:lumMod val="40000"/>
                    <a:lumOff val="60000"/>
                  </a:schemeClr>
                </a:solidFill>
              </a:rPr>
              <a:t>Open Questions usually have no single correct answer.  </a:t>
            </a:r>
            <a:r>
              <a:rPr lang="en-AU" dirty="0" smtClean="0"/>
              <a:t/>
            </a:r>
            <a:br>
              <a:rPr lang="en-AU" dirty="0" smtClean="0"/>
            </a:br>
            <a:r>
              <a:rPr lang="en-AU" dirty="0" smtClean="0"/>
              <a:t/>
            </a:r>
            <a:br>
              <a:rPr lang="en-AU" dirty="0" smtClean="0"/>
            </a:br>
            <a:r>
              <a:rPr lang="en-AU" dirty="0" smtClean="0">
                <a:solidFill>
                  <a:srgbClr val="EE6EEE"/>
                </a:solidFill>
              </a:rPr>
              <a:t>You are asking your respondents their belief / opinion on a particular topic.</a:t>
            </a:r>
          </a:p>
          <a:p>
            <a:endParaRPr lang="en-AU" dirty="0"/>
          </a:p>
          <a:p>
            <a:r>
              <a:rPr lang="en-AU" dirty="0" smtClean="0">
                <a:solidFill>
                  <a:schemeClr val="tx2">
                    <a:lumMod val="40000"/>
                    <a:lumOff val="60000"/>
                  </a:schemeClr>
                </a:solidFill>
              </a:rPr>
              <a:t>Answers to this form of questions can and should be lengthy and unique.</a:t>
            </a:r>
            <a:endParaRPr lang="en-AU" dirty="0">
              <a:solidFill>
                <a:schemeClr val="tx2">
                  <a:lumMod val="40000"/>
                  <a:lumOff val="60000"/>
                </a:schemeClr>
              </a:solidFill>
            </a:endParaRPr>
          </a:p>
        </p:txBody>
      </p:sp>
      <p:pic>
        <p:nvPicPr>
          <p:cNvPr id="46082" name="Picture 2"/>
          <p:cNvPicPr>
            <a:picLocks noChangeAspect="1" noChangeArrowheads="1"/>
          </p:cNvPicPr>
          <p:nvPr/>
        </p:nvPicPr>
        <p:blipFill>
          <a:blip r:embed="rId2" cstate="print"/>
          <a:srcRect/>
          <a:stretch>
            <a:fillRect/>
          </a:stretch>
        </p:blipFill>
        <p:spPr bwMode="auto">
          <a:xfrm>
            <a:off x="5364088" y="116632"/>
            <a:ext cx="3645966" cy="1928710"/>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Faulty (or Dodgy) Questions</a:t>
            </a:r>
            <a:endParaRPr lang="en-AU" dirty="0"/>
          </a:p>
        </p:txBody>
      </p:sp>
      <p:sp>
        <p:nvSpPr>
          <p:cNvPr id="3" name="Content Placeholder 2"/>
          <p:cNvSpPr>
            <a:spLocks noGrp="1"/>
          </p:cNvSpPr>
          <p:nvPr>
            <p:ph type="subTitle" idx="1"/>
          </p:nvPr>
        </p:nvSpPr>
        <p:spPr>
          <a:xfrm>
            <a:off x="395536" y="1700808"/>
            <a:ext cx="7704856" cy="4752528"/>
          </a:xfrm>
        </p:spPr>
        <p:txBody>
          <a:bodyPr>
            <a:normAutofit fontScale="85000" lnSpcReduction="20000"/>
          </a:bodyPr>
          <a:lstStyle/>
          <a:p>
            <a:r>
              <a:rPr lang="en-AU" dirty="0" smtClean="0">
                <a:solidFill>
                  <a:srgbClr val="FFC000"/>
                </a:solidFill>
              </a:rPr>
              <a:t>Some questions have faults in them</a:t>
            </a:r>
            <a:br>
              <a:rPr lang="en-AU" dirty="0" smtClean="0">
                <a:solidFill>
                  <a:srgbClr val="FFC000"/>
                </a:solidFill>
              </a:rPr>
            </a:br>
            <a:r>
              <a:rPr lang="en-AU" dirty="0" smtClean="0">
                <a:solidFill>
                  <a:srgbClr val="FFC000"/>
                </a:solidFill>
              </a:rPr>
              <a:t> which create slanted or Biased results. </a:t>
            </a:r>
            <a:br>
              <a:rPr lang="en-AU" dirty="0" smtClean="0">
                <a:solidFill>
                  <a:srgbClr val="FFC000"/>
                </a:solidFill>
              </a:rPr>
            </a:br>
            <a:r>
              <a:rPr lang="en-AU" dirty="0" smtClean="0">
                <a:solidFill>
                  <a:srgbClr val="FFC000"/>
                </a:solidFill>
              </a:rPr>
              <a:t> </a:t>
            </a:r>
            <a:r>
              <a:rPr lang="en-AU" dirty="0" smtClean="0"/>
              <a:t/>
            </a:r>
            <a:br>
              <a:rPr lang="en-AU" dirty="0" smtClean="0"/>
            </a:br>
            <a:r>
              <a:rPr lang="en-AU" dirty="0" smtClean="0">
                <a:solidFill>
                  <a:schemeClr val="tx2">
                    <a:lumMod val="40000"/>
                    <a:lumOff val="60000"/>
                  </a:schemeClr>
                </a:solidFill>
              </a:rPr>
              <a:t>A </a:t>
            </a:r>
            <a:r>
              <a:rPr lang="en-AU" u="sng" dirty="0" smtClean="0">
                <a:solidFill>
                  <a:schemeClr val="tx2">
                    <a:lumMod val="40000"/>
                    <a:lumOff val="60000"/>
                  </a:schemeClr>
                </a:solidFill>
              </a:rPr>
              <a:t>Loaded Question</a:t>
            </a:r>
            <a:r>
              <a:rPr lang="en-AU" dirty="0" smtClean="0">
                <a:solidFill>
                  <a:schemeClr val="tx2">
                    <a:lumMod val="40000"/>
                    <a:lumOff val="60000"/>
                  </a:schemeClr>
                </a:solidFill>
              </a:rPr>
              <a:t> contains controversial </a:t>
            </a:r>
            <a:br>
              <a:rPr lang="en-AU" dirty="0" smtClean="0">
                <a:solidFill>
                  <a:schemeClr val="tx2">
                    <a:lumMod val="40000"/>
                    <a:lumOff val="60000"/>
                  </a:schemeClr>
                </a:solidFill>
              </a:rPr>
            </a:br>
            <a:r>
              <a:rPr lang="en-AU" dirty="0" smtClean="0">
                <a:solidFill>
                  <a:schemeClr val="tx2">
                    <a:lumMod val="40000"/>
                    <a:lumOff val="60000"/>
                  </a:schemeClr>
                </a:solidFill>
              </a:rPr>
              <a:t>or unjustified assumptions. The question is loaded up already with part of the answer.</a:t>
            </a:r>
            <a:r>
              <a:rPr lang="en-AU" dirty="0" smtClean="0"/>
              <a:t/>
            </a:r>
            <a:br>
              <a:rPr lang="en-AU" dirty="0" smtClean="0"/>
            </a:br>
            <a:r>
              <a:rPr lang="en-AU" dirty="0" smtClean="0"/>
              <a:t/>
            </a:r>
            <a:br>
              <a:rPr lang="en-AU" dirty="0" smtClean="0"/>
            </a:br>
            <a:r>
              <a:rPr lang="en-AU" dirty="0" err="1" smtClean="0">
                <a:solidFill>
                  <a:srgbClr val="EE6EEE"/>
                </a:solidFill>
              </a:rPr>
              <a:t>Eg</a:t>
            </a:r>
            <a:r>
              <a:rPr lang="en-AU" dirty="0" smtClean="0">
                <a:solidFill>
                  <a:srgbClr val="EE6EEE"/>
                </a:solidFill>
              </a:rPr>
              <a:t>. What happened when the red car slammed into the black car ? </a:t>
            </a:r>
            <a:r>
              <a:rPr lang="en-AU" dirty="0" smtClean="0"/>
              <a:t/>
            </a:r>
            <a:br>
              <a:rPr lang="en-AU" dirty="0" smtClean="0"/>
            </a:br>
            <a:r>
              <a:rPr lang="en-AU" dirty="0" smtClean="0"/>
              <a:t/>
            </a:r>
            <a:br>
              <a:rPr lang="en-AU" dirty="0" smtClean="0"/>
            </a:br>
            <a:r>
              <a:rPr lang="en-AU" dirty="0" smtClean="0">
                <a:solidFill>
                  <a:srgbClr val="FFFF00"/>
                </a:solidFill>
              </a:rPr>
              <a:t>The question is loaded because it assumes and implies that the red car was speeding and caused the accident.  </a:t>
            </a:r>
          </a:p>
        </p:txBody>
      </p:sp>
      <p:pic>
        <p:nvPicPr>
          <p:cNvPr id="41986" name="Picture 2"/>
          <p:cNvPicPr>
            <a:picLocks noChangeAspect="1" noChangeArrowheads="1"/>
          </p:cNvPicPr>
          <p:nvPr/>
        </p:nvPicPr>
        <p:blipFill>
          <a:blip r:embed="rId2" cstate="print"/>
          <a:srcRect/>
          <a:stretch>
            <a:fillRect/>
          </a:stretch>
        </p:blipFill>
        <p:spPr bwMode="auto">
          <a:xfrm>
            <a:off x="6732240" y="116632"/>
            <a:ext cx="2283557" cy="1728191"/>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3528" y="6021288"/>
            <a:ext cx="75608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467544" y="476673"/>
            <a:ext cx="7990656" cy="1008111"/>
          </a:xfrm>
        </p:spPr>
        <p:txBody>
          <a:bodyPr/>
          <a:lstStyle/>
          <a:p>
            <a:r>
              <a:rPr lang="en-AU" dirty="0" smtClean="0"/>
              <a:t>Faulty Questions</a:t>
            </a:r>
            <a:endParaRPr lang="en-AU" dirty="0"/>
          </a:p>
        </p:txBody>
      </p:sp>
      <p:sp>
        <p:nvSpPr>
          <p:cNvPr id="3" name="Content Placeholder 2"/>
          <p:cNvSpPr>
            <a:spLocks noGrp="1"/>
          </p:cNvSpPr>
          <p:nvPr>
            <p:ph type="subTitle" idx="1"/>
          </p:nvPr>
        </p:nvSpPr>
        <p:spPr>
          <a:xfrm>
            <a:off x="395536" y="1484784"/>
            <a:ext cx="7704856" cy="5112568"/>
          </a:xfrm>
        </p:spPr>
        <p:txBody>
          <a:bodyPr>
            <a:normAutofit fontScale="62500" lnSpcReduction="20000"/>
          </a:bodyPr>
          <a:lstStyle/>
          <a:p>
            <a:r>
              <a:rPr lang="en-AU" dirty="0" smtClean="0">
                <a:solidFill>
                  <a:schemeClr val="tx2">
                    <a:lumMod val="40000"/>
                    <a:lumOff val="60000"/>
                  </a:schemeClr>
                </a:solidFill>
              </a:rPr>
              <a:t>People asking these questions usually have a </a:t>
            </a:r>
            <a:br>
              <a:rPr lang="en-AU" dirty="0" smtClean="0">
                <a:solidFill>
                  <a:schemeClr val="tx2">
                    <a:lumMod val="40000"/>
                    <a:lumOff val="60000"/>
                  </a:schemeClr>
                </a:solidFill>
              </a:rPr>
            </a:br>
            <a:r>
              <a:rPr lang="en-AU" dirty="0" smtClean="0">
                <a:solidFill>
                  <a:schemeClr val="tx2">
                    <a:lumMod val="40000"/>
                    <a:lumOff val="60000"/>
                  </a:schemeClr>
                </a:solidFill>
              </a:rPr>
              <a:t>“</a:t>
            </a:r>
            <a:r>
              <a:rPr lang="en-AU" u="sng" dirty="0" smtClean="0">
                <a:solidFill>
                  <a:schemeClr val="tx2">
                    <a:lumMod val="40000"/>
                    <a:lumOff val="60000"/>
                  </a:schemeClr>
                </a:solidFill>
              </a:rPr>
              <a:t>Hidden Agenda</a:t>
            </a:r>
            <a:r>
              <a:rPr lang="en-AU" dirty="0" smtClean="0">
                <a:solidFill>
                  <a:schemeClr val="tx2">
                    <a:lumMod val="40000"/>
                    <a:lumOff val="60000"/>
                  </a:schemeClr>
                </a:solidFill>
              </a:rPr>
              <a:t>” where they are trying to get only certain specific answers that support their case. </a:t>
            </a:r>
            <a:r>
              <a:rPr lang="en-AU" dirty="0" smtClean="0">
                <a:solidFill>
                  <a:srgbClr val="FFC000"/>
                </a:solidFill>
              </a:rPr>
              <a:t/>
            </a:r>
            <a:br>
              <a:rPr lang="en-AU" dirty="0" smtClean="0">
                <a:solidFill>
                  <a:srgbClr val="FFC000"/>
                </a:solidFill>
              </a:rPr>
            </a:br>
            <a:r>
              <a:rPr lang="en-AU" dirty="0" smtClean="0">
                <a:solidFill>
                  <a:srgbClr val="FFC000"/>
                </a:solidFill>
              </a:rPr>
              <a:t> </a:t>
            </a:r>
            <a:r>
              <a:rPr lang="en-AU" dirty="0" smtClean="0"/>
              <a:t/>
            </a:r>
            <a:br>
              <a:rPr lang="en-AU" dirty="0" smtClean="0"/>
            </a:br>
            <a:r>
              <a:rPr lang="en-AU" dirty="0" smtClean="0">
                <a:solidFill>
                  <a:srgbClr val="FFC000"/>
                </a:solidFill>
              </a:rPr>
              <a:t>A </a:t>
            </a:r>
            <a:r>
              <a:rPr lang="en-AU" u="sng" dirty="0" smtClean="0">
                <a:solidFill>
                  <a:srgbClr val="FFC000"/>
                </a:solidFill>
              </a:rPr>
              <a:t>Leading Question</a:t>
            </a:r>
            <a:r>
              <a:rPr lang="en-AU" dirty="0" smtClean="0">
                <a:solidFill>
                  <a:srgbClr val="FFC000"/>
                </a:solidFill>
              </a:rPr>
              <a:t> directs respondents to limited options, </a:t>
            </a:r>
            <a:br>
              <a:rPr lang="en-AU" dirty="0" smtClean="0">
                <a:solidFill>
                  <a:srgbClr val="FFC000"/>
                </a:solidFill>
              </a:rPr>
            </a:br>
            <a:r>
              <a:rPr lang="en-AU" dirty="0" smtClean="0">
                <a:solidFill>
                  <a:srgbClr val="FFC000"/>
                </a:solidFill>
              </a:rPr>
              <a:t>or to forced decisions where one response has to be better than the other.  </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err="1" smtClean="0">
                <a:solidFill>
                  <a:srgbClr val="EE6EEE"/>
                </a:solidFill>
              </a:rPr>
              <a:t>Eg</a:t>
            </a:r>
            <a:r>
              <a:rPr lang="en-AU" dirty="0" smtClean="0">
                <a:solidFill>
                  <a:srgbClr val="EE6EEE"/>
                </a:solidFill>
              </a:rPr>
              <a:t>. Do you think Drug Dealers should get life in prison </a:t>
            </a:r>
            <a:br>
              <a:rPr lang="en-AU" dirty="0" smtClean="0">
                <a:solidFill>
                  <a:srgbClr val="EE6EEE"/>
                </a:solidFill>
              </a:rPr>
            </a:br>
            <a:r>
              <a:rPr lang="en-AU" dirty="0" smtClean="0">
                <a:solidFill>
                  <a:srgbClr val="EE6EEE"/>
                </a:solidFill>
              </a:rPr>
              <a:t>or the death penalty? </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rgbClr val="FFFF00"/>
                </a:solidFill>
              </a:rPr>
              <a:t>This question leaves no room for any answers other than Prison or Execution. </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err="1" smtClean="0">
                <a:solidFill>
                  <a:srgbClr val="EE6EEE"/>
                </a:solidFill>
              </a:rPr>
              <a:t>Eg</a:t>
            </a:r>
            <a:r>
              <a:rPr lang="en-AU" dirty="0" smtClean="0">
                <a:solidFill>
                  <a:srgbClr val="EE6EEE"/>
                </a:solidFill>
              </a:rPr>
              <a:t>. Do you think Mothers or Fathers make better single parents? </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rgbClr val="FFFF00"/>
                </a:solidFill>
              </a:rPr>
              <a:t>This implies that one must be better than the other.  </a:t>
            </a:r>
            <a:br>
              <a:rPr lang="en-AU" dirty="0" smtClean="0">
                <a:solidFill>
                  <a:srgbClr val="FFFF00"/>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bg1">
                    <a:lumMod val="95000"/>
                  </a:schemeClr>
                </a:solidFill>
              </a:rPr>
              <a:t>DO NOT USE LOADED OR LEADING QUESTIONS IN YOUR SAT </a:t>
            </a:r>
          </a:p>
        </p:txBody>
      </p:sp>
      <p:pic>
        <p:nvPicPr>
          <p:cNvPr id="43010" name="Picture 2"/>
          <p:cNvPicPr>
            <a:picLocks noChangeAspect="1" noChangeArrowheads="1"/>
          </p:cNvPicPr>
          <p:nvPr/>
        </p:nvPicPr>
        <p:blipFill>
          <a:blip r:embed="rId2" cstate="print"/>
          <a:srcRect/>
          <a:stretch>
            <a:fillRect/>
          </a:stretch>
        </p:blipFill>
        <p:spPr bwMode="auto">
          <a:xfrm>
            <a:off x="7812360" y="116632"/>
            <a:ext cx="1107619" cy="1303983"/>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5652119" y="116632"/>
            <a:ext cx="1974295" cy="1296144"/>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7830443" y="3212976"/>
            <a:ext cx="1278061" cy="934188"/>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7812360" y="4293096"/>
            <a:ext cx="1286445" cy="847540"/>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990656" cy="1008111"/>
          </a:xfrm>
        </p:spPr>
        <p:txBody>
          <a:bodyPr/>
          <a:lstStyle/>
          <a:p>
            <a:r>
              <a:rPr lang="en-AU" dirty="0" err="1" smtClean="0"/>
              <a:t>Classwork</a:t>
            </a:r>
            <a:r>
              <a:rPr lang="en-AU" dirty="0" smtClean="0"/>
              <a:t> (5 mins) – Page 96 in Textbook</a:t>
            </a:r>
            <a:endParaRPr lang="en-AU" dirty="0"/>
          </a:p>
        </p:txBody>
      </p:sp>
      <p:sp>
        <p:nvSpPr>
          <p:cNvPr id="3" name="Content Placeholder 2"/>
          <p:cNvSpPr>
            <a:spLocks noGrp="1"/>
          </p:cNvSpPr>
          <p:nvPr>
            <p:ph type="subTitle" idx="1"/>
          </p:nvPr>
        </p:nvSpPr>
        <p:spPr>
          <a:xfrm>
            <a:off x="467544" y="2492896"/>
            <a:ext cx="7488832" cy="4392488"/>
          </a:xfrm>
        </p:spPr>
        <p:txBody>
          <a:bodyPr>
            <a:normAutofit/>
          </a:bodyPr>
          <a:lstStyle/>
          <a:p>
            <a:r>
              <a:rPr lang="en-AU" dirty="0" smtClean="0"/>
              <a:t>@@ text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4097" name="Picture 1"/>
          <p:cNvPicPr>
            <a:picLocks noChangeAspect="1" noChangeArrowheads="1"/>
          </p:cNvPicPr>
          <p:nvPr/>
        </p:nvPicPr>
        <p:blipFill>
          <a:blip r:embed="rId2" cstate="print">
            <a:lum bright="-10000" contrast="10000"/>
          </a:blip>
          <a:srcRect/>
          <a:stretch>
            <a:fillRect/>
          </a:stretch>
        </p:blipFill>
        <p:spPr bwMode="auto">
          <a:xfrm>
            <a:off x="539552" y="1268759"/>
            <a:ext cx="6264696" cy="5524895"/>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INTERVIEWS</a:t>
            </a:r>
            <a:endParaRPr lang="en-AU" dirty="0"/>
          </a:p>
        </p:txBody>
      </p:sp>
      <p:sp>
        <p:nvSpPr>
          <p:cNvPr id="3" name="Content Placeholder 2"/>
          <p:cNvSpPr>
            <a:spLocks noGrp="1"/>
          </p:cNvSpPr>
          <p:nvPr>
            <p:ph type="subTitle" idx="1"/>
          </p:nvPr>
        </p:nvSpPr>
        <p:spPr>
          <a:xfrm>
            <a:off x="467544" y="2060848"/>
            <a:ext cx="7488832" cy="4392488"/>
          </a:xfrm>
        </p:spPr>
        <p:txBody>
          <a:bodyPr>
            <a:normAutofit fontScale="70000" lnSpcReduction="20000"/>
          </a:bodyPr>
          <a:lstStyle/>
          <a:p>
            <a:r>
              <a:rPr lang="en-AU" dirty="0" smtClean="0">
                <a:solidFill>
                  <a:srgbClr val="EE6EEE"/>
                </a:solidFill>
              </a:rPr>
              <a:t>Interviews are real time, and unlike Surveys the interview can be shaped by the responses you are getting. You realise that some lines of conversation are not worthy of pursuing further, but other times more questions can be asked to get additional details about certain areas of interest. </a:t>
            </a:r>
            <a:r>
              <a:rPr lang="en-AU" dirty="0" smtClean="0"/>
              <a:t/>
            </a:r>
            <a:br>
              <a:rPr lang="en-AU" dirty="0" smtClean="0"/>
            </a:br>
            <a:r>
              <a:rPr lang="en-AU" dirty="0" smtClean="0"/>
              <a:t/>
            </a:r>
            <a:br>
              <a:rPr lang="en-AU" dirty="0" smtClean="0"/>
            </a:br>
            <a:r>
              <a:rPr lang="en-AU" dirty="0" smtClean="0"/>
              <a:t>Interviews are best conducted face to face so that we can read the body language associated with each response, not just hear the words. </a:t>
            </a:r>
            <a:r>
              <a:rPr lang="en-AU" dirty="0" err="1" smtClean="0"/>
              <a:t>Eg</a:t>
            </a:r>
            <a:r>
              <a:rPr lang="en-AU" dirty="0" smtClean="0"/>
              <a:t>. We can see when the person is interested and excited about something, or whether they are disinterested. </a:t>
            </a:r>
            <a:br>
              <a:rPr lang="en-AU" dirty="0" smtClean="0"/>
            </a:br>
            <a:r>
              <a:rPr lang="en-AU" dirty="0" smtClean="0"/>
              <a:t/>
            </a:r>
            <a:br>
              <a:rPr lang="en-AU" dirty="0" smtClean="0"/>
            </a:br>
            <a:r>
              <a:rPr lang="en-AU" dirty="0" smtClean="0">
                <a:solidFill>
                  <a:srgbClr val="FFC000"/>
                </a:solidFill>
              </a:rPr>
              <a:t>The next best thing to a live interview is using Skype or Google Hangouts, to conduct a video interview. </a:t>
            </a:r>
            <a:br>
              <a:rPr lang="en-AU" dirty="0" smtClean="0">
                <a:solidFill>
                  <a:srgbClr val="FFC000"/>
                </a:solidFill>
              </a:rPr>
            </a:br>
            <a:endParaRPr lang="en-AU" dirty="0" smtClean="0">
              <a:solidFill>
                <a:srgbClr val="FFC000"/>
              </a:solidFill>
            </a:endParaRPr>
          </a:p>
        </p:txBody>
      </p:sp>
      <p:pic>
        <p:nvPicPr>
          <p:cNvPr id="44035" name="Picture 3"/>
          <p:cNvPicPr>
            <a:picLocks noChangeAspect="1" noChangeArrowheads="1"/>
          </p:cNvPicPr>
          <p:nvPr/>
        </p:nvPicPr>
        <p:blipFill>
          <a:blip r:embed="rId2" cstate="print"/>
          <a:srcRect/>
          <a:stretch>
            <a:fillRect/>
          </a:stretch>
        </p:blipFill>
        <p:spPr bwMode="auto">
          <a:xfrm>
            <a:off x="6516216" y="116633"/>
            <a:ext cx="2578985" cy="1872208"/>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Interviewing Tips and Techniques</a:t>
            </a:r>
            <a:endParaRPr lang="en-AU" dirty="0"/>
          </a:p>
        </p:txBody>
      </p:sp>
      <p:sp>
        <p:nvSpPr>
          <p:cNvPr id="3" name="Content Placeholder 2"/>
          <p:cNvSpPr>
            <a:spLocks noGrp="1"/>
          </p:cNvSpPr>
          <p:nvPr>
            <p:ph type="subTitle" idx="1"/>
          </p:nvPr>
        </p:nvSpPr>
        <p:spPr>
          <a:xfrm>
            <a:off x="467544" y="1628800"/>
            <a:ext cx="7632848" cy="4824536"/>
          </a:xfrm>
        </p:spPr>
        <p:txBody>
          <a:bodyPr>
            <a:normAutofit fontScale="62500" lnSpcReduction="20000"/>
          </a:bodyPr>
          <a:lstStyle/>
          <a:p>
            <a:pPr>
              <a:buFont typeface="Arial" pitchFamily="34" charset="0"/>
              <a:buChar char="•"/>
            </a:pPr>
            <a:r>
              <a:rPr lang="en-AU" dirty="0" smtClean="0">
                <a:solidFill>
                  <a:schemeClr val="tx2">
                    <a:lumMod val="40000"/>
                    <a:lumOff val="60000"/>
                  </a:schemeClr>
                </a:solidFill>
              </a:rPr>
              <a:t> Introduce yourself, clarify purpose of interview and how information will be used.</a:t>
            </a:r>
          </a:p>
          <a:p>
            <a:pPr>
              <a:buFont typeface="Arial" pitchFamily="34" charset="0"/>
              <a:buChar char="•"/>
            </a:pPr>
            <a:r>
              <a:rPr lang="en-AU" dirty="0" smtClean="0"/>
              <a:t> </a:t>
            </a:r>
            <a:r>
              <a:rPr lang="en-AU" dirty="0" smtClean="0">
                <a:solidFill>
                  <a:srgbClr val="EE6EEE"/>
                </a:solidFill>
              </a:rPr>
              <a:t>Start with simple questions to put everyone at ease and establish flow</a:t>
            </a:r>
          </a:p>
          <a:p>
            <a:pPr>
              <a:buFont typeface="Arial" pitchFamily="34" charset="0"/>
              <a:buChar char="•"/>
            </a:pPr>
            <a:r>
              <a:rPr lang="en-AU" dirty="0" smtClean="0"/>
              <a:t> </a:t>
            </a:r>
            <a:r>
              <a:rPr lang="en-AU" dirty="0" smtClean="0">
                <a:solidFill>
                  <a:schemeClr val="tx2">
                    <a:lumMod val="40000"/>
                    <a:lumOff val="60000"/>
                  </a:schemeClr>
                </a:solidFill>
              </a:rPr>
              <a:t>Have a list of questions </a:t>
            </a:r>
          </a:p>
          <a:p>
            <a:pPr>
              <a:buFont typeface="Arial" pitchFamily="34" charset="0"/>
              <a:buChar char="•"/>
            </a:pPr>
            <a:r>
              <a:rPr lang="en-AU" dirty="0" smtClean="0"/>
              <a:t> </a:t>
            </a:r>
            <a:r>
              <a:rPr lang="en-AU" dirty="0" smtClean="0">
                <a:solidFill>
                  <a:srgbClr val="EE6EEE"/>
                </a:solidFill>
              </a:rPr>
              <a:t>Be aware of Privacy Laws and do not get too personal</a:t>
            </a:r>
          </a:p>
          <a:p>
            <a:pPr>
              <a:buFont typeface="Arial" pitchFamily="34" charset="0"/>
              <a:buChar char="•"/>
            </a:pPr>
            <a:r>
              <a:rPr lang="en-AU" dirty="0" smtClean="0"/>
              <a:t> </a:t>
            </a:r>
            <a:r>
              <a:rPr lang="en-AU" dirty="0" smtClean="0">
                <a:solidFill>
                  <a:schemeClr val="tx2">
                    <a:lumMod val="40000"/>
                    <a:lumOff val="60000"/>
                  </a:schemeClr>
                </a:solidFill>
              </a:rPr>
              <a:t>Have a pre-prepared list of questions and have it with you</a:t>
            </a:r>
          </a:p>
          <a:p>
            <a:pPr>
              <a:buFont typeface="Arial" pitchFamily="34" charset="0"/>
              <a:buChar char="•"/>
            </a:pPr>
            <a:r>
              <a:rPr lang="en-AU" dirty="0" smtClean="0"/>
              <a:t> </a:t>
            </a:r>
            <a:r>
              <a:rPr lang="en-AU" dirty="0" smtClean="0">
                <a:solidFill>
                  <a:srgbClr val="EE6EEE"/>
                </a:solidFill>
              </a:rPr>
              <a:t>Avoid getting side-tracked off topic</a:t>
            </a:r>
          </a:p>
          <a:p>
            <a:pPr>
              <a:buFont typeface="Arial" pitchFamily="34" charset="0"/>
              <a:buChar char="•"/>
            </a:pPr>
            <a:r>
              <a:rPr lang="en-AU" dirty="0" smtClean="0"/>
              <a:t> </a:t>
            </a:r>
            <a:r>
              <a:rPr lang="en-AU" dirty="0" smtClean="0">
                <a:solidFill>
                  <a:schemeClr val="tx2">
                    <a:lumMod val="40000"/>
                    <a:lumOff val="60000"/>
                  </a:schemeClr>
                </a:solidFill>
              </a:rPr>
              <a:t>Give people time to think, and do not interrupt</a:t>
            </a:r>
          </a:p>
          <a:p>
            <a:pPr>
              <a:buFont typeface="Arial" pitchFamily="34" charset="0"/>
              <a:buChar char="•"/>
            </a:pPr>
            <a:r>
              <a:rPr lang="en-AU" dirty="0" smtClean="0"/>
              <a:t> </a:t>
            </a:r>
            <a:r>
              <a:rPr lang="en-AU" dirty="0" smtClean="0">
                <a:solidFill>
                  <a:srgbClr val="EE6EEE"/>
                </a:solidFill>
              </a:rPr>
              <a:t>End interview by asking if there is anything else they would like to add? </a:t>
            </a:r>
          </a:p>
          <a:p>
            <a:pPr>
              <a:buFont typeface="Arial" pitchFamily="34" charset="0"/>
              <a:buChar char="•"/>
            </a:pPr>
            <a:r>
              <a:rPr lang="en-AU" dirty="0" smtClean="0"/>
              <a:t> </a:t>
            </a:r>
            <a:r>
              <a:rPr lang="en-AU" dirty="0" smtClean="0">
                <a:solidFill>
                  <a:schemeClr val="tx2">
                    <a:lumMod val="40000"/>
                    <a:lumOff val="60000"/>
                  </a:schemeClr>
                </a:solidFill>
              </a:rPr>
              <a:t>Get prior permission to record the interview (for future reference and to avoid the burden and distraction of making notes. </a:t>
            </a:r>
          </a:p>
          <a:p>
            <a:pPr>
              <a:buFont typeface="Arial" pitchFamily="34" charset="0"/>
              <a:buChar char="•"/>
            </a:pPr>
            <a:r>
              <a:rPr lang="en-AU" dirty="0" smtClean="0"/>
              <a:t> </a:t>
            </a:r>
            <a:r>
              <a:rPr lang="en-AU" dirty="0" smtClean="0">
                <a:solidFill>
                  <a:srgbClr val="FFFF00"/>
                </a:solidFill>
              </a:rPr>
              <a:t>If you can manage it, Video recording would be great to have to be able to put edited snippets into the U401 Multimedia Presentation website.  </a:t>
            </a:r>
          </a:p>
        </p:txBody>
      </p:sp>
      <p:pic>
        <p:nvPicPr>
          <p:cNvPr id="5121" name="Picture 1"/>
          <p:cNvPicPr>
            <a:picLocks noChangeAspect="1" noChangeArrowheads="1"/>
          </p:cNvPicPr>
          <p:nvPr/>
        </p:nvPicPr>
        <p:blipFill>
          <a:blip r:embed="rId2" cstate="print"/>
          <a:srcRect/>
          <a:stretch>
            <a:fillRect/>
          </a:stretch>
        </p:blipFill>
        <p:spPr bwMode="auto">
          <a:xfrm>
            <a:off x="6876256" y="116632"/>
            <a:ext cx="2160488" cy="1487953"/>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Interviews - Summary</a:t>
            </a:r>
            <a:endParaRPr lang="en-AU" dirty="0"/>
          </a:p>
        </p:txBody>
      </p:sp>
      <p:sp>
        <p:nvSpPr>
          <p:cNvPr id="3" name="Content Placeholder 2"/>
          <p:cNvSpPr>
            <a:spLocks noGrp="1"/>
          </p:cNvSpPr>
          <p:nvPr>
            <p:ph sz="quarter" idx="1"/>
          </p:nvPr>
        </p:nvSpPr>
        <p:spPr>
          <a:xfrm>
            <a:off x="457200" y="2204864"/>
            <a:ext cx="6491064" cy="4320480"/>
          </a:xfrm>
        </p:spPr>
        <p:txBody>
          <a:bodyPr>
            <a:normAutofit fontScale="62500" lnSpcReduction="20000"/>
          </a:bodyPr>
          <a:lstStyle/>
          <a:p>
            <a:r>
              <a:rPr lang="en-AU" b="1" dirty="0"/>
              <a:t>I</a:t>
            </a:r>
            <a:r>
              <a:rPr lang="en-AU" b="1" dirty="0" smtClean="0"/>
              <a:t>nterviews</a:t>
            </a:r>
            <a:r>
              <a:rPr lang="en-AU" dirty="0" smtClean="0"/>
              <a:t> </a:t>
            </a:r>
            <a:r>
              <a:rPr lang="en-AU" dirty="0"/>
              <a:t>- slow, expensive, and they take people away from their regular </a:t>
            </a:r>
            <a:r>
              <a:rPr lang="en-AU" dirty="0" smtClean="0"/>
              <a:t>jobs and duties, </a:t>
            </a:r>
            <a:r>
              <a:rPr lang="en-AU" dirty="0"/>
              <a:t>but they allow in-depth questioning and follow-up questions. </a:t>
            </a:r>
            <a:r>
              <a:rPr lang="en-AU" dirty="0" smtClean="0"/>
              <a:t/>
            </a:r>
            <a:br>
              <a:rPr lang="en-AU" dirty="0" smtClean="0"/>
            </a:br>
            <a:endParaRPr lang="en-AU" dirty="0" smtClean="0"/>
          </a:p>
          <a:p>
            <a:pPr lvl="1"/>
            <a:r>
              <a:rPr lang="en-AU" dirty="0" smtClean="0"/>
              <a:t>They </a:t>
            </a:r>
            <a:r>
              <a:rPr lang="en-AU" dirty="0"/>
              <a:t>also show non-verbal communication such as face-pulling, </a:t>
            </a:r>
            <a:r>
              <a:rPr lang="en-AU" dirty="0" smtClean="0"/>
              <a:t>fidgeting, </a:t>
            </a:r>
            <a:r>
              <a:rPr lang="en-AU" dirty="0"/>
              <a:t>shrugging, hand gestures, sarcastic expressions that add further meaning to spoken words. e.g. "I think it's </a:t>
            </a:r>
            <a:r>
              <a:rPr lang="en-AU" dirty="0" smtClean="0"/>
              <a:t>GREAT" </a:t>
            </a:r>
            <a:r>
              <a:rPr lang="en-AU" dirty="0"/>
              <a:t>could mean vastly different things depending on whether the person was sneering at the time</a:t>
            </a:r>
            <a:r>
              <a:rPr lang="en-AU" dirty="0" smtClean="0"/>
              <a:t>!</a:t>
            </a:r>
            <a:br>
              <a:rPr lang="en-AU" dirty="0" smtClean="0"/>
            </a:br>
            <a:r>
              <a:rPr lang="en-AU" dirty="0" smtClean="0"/>
              <a:t> </a:t>
            </a:r>
          </a:p>
          <a:p>
            <a:pPr lvl="1"/>
            <a:r>
              <a:rPr lang="en-AU" dirty="0" smtClean="0"/>
              <a:t>A </a:t>
            </a:r>
            <a:r>
              <a:rPr lang="en-AU" dirty="0"/>
              <a:t>problem with interviews is that people might say what they think the interviewer wants to hear; they might avoid being honestly critical in case their jobs or reputation might suffer. </a:t>
            </a:r>
            <a:r>
              <a:rPr lang="en-AU" dirty="0" smtClean="0"/>
              <a:t>Or they might be too embarrassed to say what they really think.  </a:t>
            </a:r>
            <a:br>
              <a:rPr lang="en-AU" dirty="0" smtClean="0"/>
            </a:br>
            <a:endParaRPr lang="en-AU" dirty="0"/>
          </a:p>
        </p:txBody>
      </p:sp>
      <p:pic>
        <p:nvPicPr>
          <p:cNvPr id="15362" name="Picture 2" descr="http://www.theage.com.au/content/dam/images/1/3/f/7/d/c/image.related.articleLeadwide.620x349.13fa0r.png/1424045974937.jpg"/>
          <p:cNvPicPr>
            <a:picLocks noChangeAspect="1" noChangeArrowheads="1"/>
          </p:cNvPicPr>
          <p:nvPr/>
        </p:nvPicPr>
        <p:blipFill>
          <a:blip r:embed="rId2" cstate="print"/>
          <a:srcRect/>
          <a:stretch>
            <a:fillRect/>
          </a:stretch>
        </p:blipFill>
        <p:spPr bwMode="auto">
          <a:xfrm>
            <a:off x="5711356" y="116632"/>
            <a:ext cx="3325984" cy="1872208"/>
          </a:xfrm>
          <a:prstGeom prst="rect">
            <a:avLst/>
          </a:prstGeom>
          <a:noFill/>
        </p:spPr>
      </p:pic>
      <p:pic>
        <p:nvPicPr>
          <p:cNvPr id="45058" name="Picture 2"/>
          <p:cNvPicPr>
            <a:picLocks noChangeAspect="1" noChangeArrowheads="1"/>
          </p:cNvPicPr>
          <p:nvPr/>
        </p:nvPicPr>
        <p:blipFill>
          <a:blip r:embed="rId3" cstate="print"/>
          <a:srcRect/>
          <a:stretch>
            <a:fillRect/>
          </a:stretch>
        </p:blipFill>
        <p:spPr bwMode="auto">
          <a:xfrm>
            <a:off x="7308304" y="3284984"/>
            <a:ext cx="1759075" cy="1944241"/>
          </a:xfrm>
          <a:prstGeom prst="rect">
            <a:avLst/>
          </a:prstGeom>
          <a:noFill/>
          <a:ln w="9525">
            <a:noFill/>
            <a:miter lim="800000"/>
            <a:headEnd/>
            <a:tailEnd/>
          </a:ln>
        </p:spPr>
      </p:pic>
    </p:spTree>
    <p:extLst>
      <p:ext uri="{BB962C8B-B14F-4D97-AF65-F5344CB8AC3E}">
        <p14:creationId xmlns="" xmlns:p14="http://schemas.microsoft.com/office/powerpoint/2010/main" val="311411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OBSERVING   (See Pages 98-99)</a:t>
            </a:r>
            <a:endParaRPr lang="en-AU" dirty="0"/>
          </a:p>
        </p:txBody>
      </p:sp>
      <p:sp>
        <p:nvSpPr>
          <p:cNvPr id="3" name="Content Placeholder 2"/>
          <p:cNvSpPr>
            <a:spLocks noGrp="1"/>
          </p:cNvSpPr>
          <p:nvPr>
            <p:ph type="subTitle" idx="1"/>
          </p:nvPr>
        </p:nvSpPr>
        <p:spPr>
          <a:xfrm>
            <a:off x="395536" y="2132856"/>
            <a:ext cx="7488832" cy="4392488"/>
          </a:xfrm>
        </p:spPr>
        <p:txBody>
          <a:bodyPr>
            <a:normAutofit fontScale="55000" lnSpcReduction="20000"/>
          </a:bodyPr>
          <a:lstStyle/>
          <a:p>
            <a:r>
              <a:rPr lang="en-AU" dirty="0" smtClean="0">
                <a:solidFill>
                  <a:schemeClr val="tx2">
                    <a:lumMod val="40000"/>
                    <a:lumOff val="60000"/>
                  </a:schemeClr>
                </a:solidFill>
              </a:rPr>
              <a:t>Observing can be “overt” with people knowing they are being watched, or “covert” using hidden cameras but this may be unethical or illegal. </a:t>
            </a:r>
            <a:r>
              <a:rPr lang="en-AU" dirty="0" smtClean="0"/>
              <a:t/>
            </a:r>
            <a:br>
              <a:rPr lang="en-AU" dirty="0" smtClean="0"/>
            </a:br>
            <a:r>
              <a:rPr lang="en-AU" dirty="0" smtClean="0"/>
              <a:t/>
            </a:r>
            <a:br>
              <a:rPr lang="en-AU" dirty="0" smtClean="0"/>
            </a:br>
            <a:r>
              <a:rPr lang="en-AU" dirty="0" smtClean="0"/>
              <a:t/>
            </a:r>
            <a:br>
              <a:rPr lang="en-AU" dirty="0" smtClean="0"/>
            </a:br>
            <a:r>
              <a:rPr lang="en-AU" dirty="0" smtClean="0">
                <a:solidFill>
                  <a:srgbClr val="EE6EEE"/>
                </a:solidFill>
              </a:rPr>
              <a:t>For your SAT you will probably be doing things like observing sports games, or what type of people are getting fast food, what items people are buying in a shop, what type of devices people are using, what they are wearing etc, etc but probably not videoing without permission. </a:t>
            </a:r>
            <a:br>
              <a:rPr lang="en-AU" dirty="0" smtClean="0">
                <a:solidFill>
                  <a:srgbClr val="EE6EEE"/>
                </a:solidFill>
              </a:rPr>
            </a:br>
            <a:r>
              <a:rPr lang="en-AU" dirty="0" smtClean="0"/>
              <a:t/>
            </a:r>
            <a:br>
              <a:rPr lang="en-AU" dirty="0" smtClean="0"/>
            </a:br>
            <a:r>
              <a:rPr lang="en-AU" dirty="0" smtClean="0">
                <a:solidFill>
                  <a:schemeClr val="tx2">
                    <a:lumMod val="40000"/>
                    <a:lumOff val="60000"/>
                  </a:schemeClr>
                </a:solidFill>
              </a:rPr>
              <a:t>Make sure you make notes, record statistics at sports matches, or make video or audio recordings, as memory is not reliable. </a:t>
            </a:r>
          </a:p>
          <a:p>
            <a:endParaRPr lang="en-AU" dirty="0" smtClean="0">
              <a:solidFill>
                <a:schemeClr val="tx2">
                  <a:lumMod val="40000"/>
                  <a:lumOff val="60000"/>
                </a:schemeClr>
              </a:solidFill>
            </a:endParaRPr>
          </a:p>
          <a:p>
            <a:r>
              <a:rPr lang="en-AU" dirty="0" smtClean="0">
                <a:solidFill>
                  <a:srgbClr val="FFFF00"/>
                </a:solidFill>
              </a:rPr>
              <a:t>Observation and Interviews are time consuming and a lot of work, so you will probably need to do these sparingly. As well as Interview(s), also do Surveys, and gathering data from the Internet for the SAT. </a:t>
            </a:r>
            <a:endParaRPr lang="en-AU" dirty="0" smtClean="0">
              <a:solidFill>
                <a:schemeClr val="tx2">
                  <a:lumMod val="40000"/>
                  <a:lumOff val="6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b="1893"/>
          <a:stretch>
            <a:fillRect/>
          </a:stretch>
        </p:blipFill>
        <p:spPr bwMode="auto">
          <a:xfrm>
            <a:off x="6876256" y="116632"/>
            <a:ext cx="2267744" cy="1744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SURVEYS</a:t>
            </a:r>
            <a:endParaRPr lang="en-AU" dirty="0"/>
          </a:p>
        </p:txBody>
      </p:sp>
      <p:sp>
        <p:nvSpPr>
          <p:cNvPr id="3" name="Content Placeholder 2"/>
          <p:cNvSpPr>
            <a:spLocks noGrp="1"/>
          </p:cNvSpPr>
          <p:nvPr>
            <p:ph sz="quarter" idx="1"/>
          </p:nvPr>
        </p:nvSpPr>
        <p:spPr>
          <a:xfrm>
            <a:off x="457200" y="2204864"/>
            <a:ext cx="6491064" cy="4248472"/>
          </a:xfrm>
        </p:spPr>
        <p:txBody>
          <a:bodyPr>
            <a:normAutofit fontScale="70000" lnSpcReduction="20000"/>
          </a:bodyPr>
          <a:lstStyle/>
          <a:p>
            <a:r>
              <a:rPr lang="en-AU" b="1" dirty="0" smtClean="0"/>
              <a:t>Direct </a:t>
            </a:r>
            <a:r>
              <a:rPr lang="en-AU" b="1" dirty="0"/>
              <a:t>O</a:t>
            </a:r>
            <a:r>
              <a:rPr lang="en-AU" b="1" dirty="0" smtClean="0"/>
              <a:t>bservation</a:t>
            </a:r>
            <a:r>
              <a:rPr lang="en-AU" dirty="0" smtClean="0"/>
              <a:t> </a:t>
            </a:r>
            <a:r>
              <a:rPr lang="en-AU" dirty="0"/>
              <a:t>- lets you focus on details of importance to you; lets you see a system in </a:t>
            </a:r>
            <a:r>
              <a:rPr lang="en-AU" i="1" dirty="0"/>
              <a:t>real</a:t>
            </a:r>
            <a:r>
              <a:rPr lang="en-AU" dirty="0"/>
              <a:t> rather than </a:t>
            </a:r>
            <a:r>
              <a:rPr lang="en-AU" i="1" dirty="0"/>
              <a:t>theoretical</a:t>
            </a:r>
            <a:r>
              <a:rPr lang="en-AU" dirty="0"/>
              <a:t> use (</a:t>
            </a:r>
            <a:r>
              <a:rPr lang="en-AU" dirty="0" smtClean="0"/>
              <a:t>often </a:t>
            </a:r>
            <a:r>
              <a:rPr lang="en-AU" dirty="0"/>
              <a:t>faults are unlikely or trivial in theory but quite real and annoying in practice</a:t>
            </a:r>
            <a:r>
              <a:rPr lang="en-AU" dirty="0" smtClean="0"/>
              <a:t>)</a:t>
            </a:r>
            <a:br>
              <a:rPr lang="en-AU" dirty="0" smtClean="0"/>
            </a:br>
            <a:endParaRPr lang="en-AU" dirty="0"/>
          </a:p>
          <a:p>
            <a:r>
              <a:rPr lang="en-AU" b="1" dirty="0">
                <a:solidFill>
                  <a:srgbClr val="FFC000"/>
                </a:solidFill>
              </a:rPr>
              <a:t>S</a:t>
            </a:r>
            <a:r>
              <a:rPr lang="en-AU" b="1" dirty="0" smtClean="0">
                <a:solidFill>
                  <a:srgbClr val="FFC000"/>
                </a:solidFill>
              </a:rPr>
              <a:t>urveys </a:t>
            </a:r>
            <a:r>
              <a:rPr lang="en-AU" dirty="0">
                <a:solidFill>
                  <a:srgbClr val="FFC000"/>
                </a:solidFill>
              </a:rPr>
              <a:t>- written surveys let you collect considerable quantities of detailed data. You have to either trust the honesty of the people surveyed or build in self-verifying questions (e.g. questions 9 and 24 ask basically the same </a:t>
            </a:r>
            <a:r>
              <a:rPr lang="en-AU" dirty="0" smtClean="0">
                <a:solidFill>
                  <a:srgbClr val="FFC000"/>
                </a:solidFill>
              </a:rPr>
              <a:t>thing, </a:t>
            </a:r>
            <a:r>
              <a:rPr lang="en-AU" dirty="0">
                <a:solidFill>
                  <a:srgbClr val="FFC000"/>
                </a:solidFill>
              </a:rPr>
              <a:t>but using different words - different answers may indicate the surveyed person is being inconsistent, dishonest or inattentive). </a:t>
            </a:r>
          </a:p>
          <a:p>
            <a:endParaRPr lang="en-AU" dirty="0"/>
          </a:p>
        </p:txBody>
      </p:sp>
      <p:pic>
        <p:nvPicPr>
          <p:cNvPr id="16386" name="Picture 2" descr="http://ohiostockphotos.com/wp-content/plugins/sell-media-watermark/watermark.php?image=2013/09/motorist-survey-grove-main-2013-09-10-0014.jpg"/>
          <p:cNvPicPr>
            <a:picLocks noChangeAspect="1" noChangeArrowheads="1"/>
          </p:cNvPicPr>
          <p:nvPr/>
        </p:nvPicPr>
        <p:blipFill>
          <a:blip r:embed="rId2" cstate="print"/>
          <a:srcRect/>
          <a:stretch>
            <a:fillRect/>
          </a:stretch>
        </p:blipFill>
        <p:spPr bwMode="auto">
          <a:xfrm>
            <a:off x="5976664" y="116632"/>
            <a:ext cx="3059832" cy="1985704"/>
          </a:xfrm>
          <a:prstGeom prst="rect">
            <a:avLst/>
          </a:prstGeom>
          <a:noFill/>
        </p:spPr>
      </p:pic>
      <p:pic>
        <p:nvPicPr>
          <p:cNvPr id="16388" name="Picture 4" descr="http://www.lockmed.com/v/vspfiles/assets/images/luxury_survey.jpg"/>
          <p:cNvPicPr>
            <a:picLocks noChangeAspect="1" noChangeArrowheads="1"/>
          </p:cNvPicPr>
          <p:nvPr/>
        </p:nvPicPr>
        <p:blipFill>
          <a:blip r:embed="rId3" cstate="print"/>
          <a:srcRect/>
          <a:stretch>
            <a:fillRect/>
          </a:stretch>
        </p:blipFill>
        <p:spPr bwMode="auto">
          <a:xfrm>
            <a:off x="7020272" y="4365104"/>
            <a:ext cx="2016224" cy="2304256"/>
          </a:xfrm>
          <a:prstGeom prst="rect">
            <a:avLst/>
          </a:prstGeom>
          <a:noFill/>
        </p:spPr>
      </p:pic>
    </p:spTree>
    <p:extLst>
      <p:ext uri="{BB962C8B-B14F-4D97-AF65-F5344CB8AC3E}">
        <p14:creationId xmlns="" xmlns:p14="http://schemas.microsoft.com/office/powerpoint/2010/main" val="262697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5"/>
            <a:ext cx="7990656" cy="1008111"/>
          </a:xfrm>
        </p:spPr>
        <p:txBody>
          <a:bodyPr/>
          <a:lstStyle/>
          <a:p>
            <a:r>
              <a:rPr lang="en-AU" dirty="0" smtClean="0"/>
              <a:t>Lesson Objectives</a:t>
            </a:r>
            <a:endParaRPr lang="en-AU" dirty="0"/>
          </a:p>
        </p:txBody>
      </p:sp>
      <p:sp>
        <p:nvSpPr>
          <p:cNvPr id="3" name="Subtitle 2"/>
          <p:cNvSpPr>
            <a:spLocks noGrp="1"/>
          </p:cNvSpPr>
          <p:nvPr>
            <p:ph type="subTitle" idx="1"/>
          </p:nvPr>
        </p:nvSpPr>
        <p:spPr>
          <a:xfrm>
            <a:off x="467544" y="1556792"/>
            <a:ext cx="6552728" cy="5184576"/>
          </a:xfrm>
        </p:spPr>
        <p:txBody>
          <a:bodyPr>
            <a:normAutofit fontScale="77500" lnSpcReduction="20000"/>
          </a:bodyPr>
          <a:lstStyle/>
          <a:p>
            <a:pPr>
              <a:buFont typeface="Wingdings" pitchFamily="2" charset="2"/>
              <a:buChar char="q"/>
            </a:pPr>
            <a:r>
              <a:rPr lang="en-AU" dirty="0" smtClean="0"/>
              <a:t> Open and Closed Questions</a:t>
            </a:r>
          </a:p>
          <a:p>
            <a:pPr>
              <a:buFont typeface="Wingdings" pitchFamily="2" charset="2"/>
              <a:buChar char="q"/>
            </a:pPr>
            <a:endParaRPr lang="en-AU" dirty="0" smtClean="0"/>
          </a:p>
          <a:p>
            <a:pPr>
              <a:buFont typeface="Wingdings" pitchFamily="2" charset="2"/>
              <a:buChar char="q"/>
            </a:pPr>
            <a:r>
              <a:rPr lang="en-AU" dirty="0" smtClean="0"/>
              <a:t> Interviews</a:t>
            </a:r>
          </a:p>
          <a:p>
            <a:pPr>
              <a:buFont typeface="Wingdings" pitchFamily="2" charset="2"/>
              <a:buChar char="q"/>
            </a:pPr>
            <a:endParaRPr lang="en-AU" dirty="0"/>
          </a:p>
          <a:p>
            <a:pPr>
              <a:buFont typeface="Wingdings" pitchFamily="2" charset="2"/>
              <a:buChar char="q"/>
            </a:pPr>
            <a:r>
              <a:rPr lang="en-AU" dirty="0" smtClean="0"/>
              <a:t> Observing</a:t>
            </a:r>
          </a:p>
          <a:p>
            <a:pPr>
              <a:buFont typeface="Wingdings" pitchFamily="2" charset="2"/>
              <a:buChar char="q"/>
            </a:pPr>
            <a:endParaRPr lang="en-AU" dirty="0"/>
          </a:p>
          <a:p>
            <a:pPr>
              <a:buFont typeface="Wingdings" pitchFamily="2" charset="2"/>
              <a:buChar char="q"/>
            </a:pPr>
            <a:r>
              <a:rPr lang="en-AU" dirty="0" smtClean="0"/>
              <a:t> Surveys and Questionnaires</a:t>
            </a:r>
          </a:p>
          <a:p>
            <a:pPr>
              <a:buFont typeface="Wingdings" pitchFamily="2" charset="2"/>
              <a:buChar char="q"/>
            </a:pPr>
            <a:endParaRPr lang="en-AU" dirty="0"/>
          </a:p>
          <a:p>
            <a:pPr>
              <a:buFont typeface="Wingdings" pitchFamily="2" charset="2"/>
              <a:buChar char="q"/>
            </a:pPr>
            <a:r>
              <a:rPr lang="en-AU" dirty="0" smtClean="0"/>
              <a:t> Database Queries </a:t>
            </a:r>
          </a:p>
          <a:p>
            <a:pPr>
              <a:buFont typeface="Wingdings" pitchFamily="2" charset="2"/>
              <a:buChar char="q"/>
            </a:pPr>
            <a:endParaRPr lang="en-AU" dirty="0" smtClean="0"/>
          </a:p>
          <a:p>
            <a:pPr>
              <a:buFont typeface="Wingdings" pitchFamily="2" charset="2"/>
              <a:buChar char="q"/>
            </a:pPr>
            <a:r>
              <a:rPr lang="en-AU" dirty="0" smtClean="0"/>
              <a:t> Application Program Interfaces (APIs)</a:t>
            </a:r>
          </a:p>
          <a:p>
            <a:pPr>
              <a:buFont typeface="Wingdings" pitchFamily="2" charset="2"/>
              <a:buChar char="q"/>
            </a:pPr>
            <a:endParaRPr lang="en-AU" dirty="0"/>
          </a:p>
          <a:p>
            <a:pPr>
              <a:buFont typeface="Wingdings" pitchFamily="2" charset="2"/>
              <a:buChar char="q"/>
            </a:pPr>
            <a:r>
              <a:rPr lang="en-AU" dirty="0" smtClean="0"/>
              <a:t> Referencing Sources</a:t>
            </a:r>
          </a:p>
        </p:txBody>
      </p:sp>
      <p:pic>
        <p:nvPicPr>
          <p:cNvPr id="1026" name="Picture 2"/>
          <p:cNvPicPr>
            <a:picLocks noChangeAspect="1" noChangeArrowheads="1"/>
          </p:cNvPicPr>
          <p:nvPr/>
        </p:nvPicPr>
        <p:blipFill>
          <a:blip r:embed="rId2" cstate="print"/>
          <a:srcRect/>
          <a:stretch>
            <a:fillRect/>
          </a:stretch>
        </p:blipFill>
        <p:spPr bwMode="auto">
          <a:xfrm>
            <a:off x="5724128" y="116632"/>
            <a:ext cx="3305062" cy="3260051"/>
          </a:xfrm>
          <a:prstGeom prst="rect">
            <a:avLst/>
          </a:prstGeom>
          <a:noFill/>
          <a:ln w="9525">
            <a:noFill/>
            <a:miter lim="800000"/>
            <a:headEnd/>
            <a:tailEnd/>
          </a:ln>
        </p:spPr>
      </p:pic>
    </p:spTree>
    <p:extLst>
      <p:ext uri="{BB962C8B-B14F-4D97-AF65-F5344CB8AC3E}">
        <p14:creationId xmlns:p14="http://schemas.microsoft.com/office/powerpoint/2010/main" xmlns="" val="1205100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8768"/>
            <a:ext cx="8496944" cy="972000"/>
          </a:xfrm>
        </p:spPr>
        <p:txBody>
          <a:bodyPr/>
          <a:lstStyle/>
          <a:p>
            <a:r>
              <a:rPr lang="en-AU" dirty="0" smtClean="0"/>
              <a:t>How to Make a Good Survey (2 min Video) </a:t>
            </a:r>
            <a:endParaRPr lang="en-AU"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611560" y="1268760"/>
            <a:ext cx="6717183" cy="4057147"/>
          </a:xfrm>
          <a:prstGeom prst="rect">
            <a:avLst/>
          </a:prstGeom>
          <a:noFill/>
          <a:ln w="9525">
            <a:noFill/>
            <a:miter lim="800000"/>
            <a:headEnd/>
            <a:tailEnd/>
          </a:ln>
        </p:spPr>
      </p:pic>
      <p:sp>
        <p:nvSpPr>
          <p:cNvPr id="9" name="TextBox 8"/>
          <p:cNvSpPr txBox="1"/>
          <p:nvPr/>
        </p:nvSpPr>
        <p:spPr>
          <a:xfrm>
            <a:off x="1115616" y="5517232"/>
            <a:ext cx="5886548" cy="954107"/>
          </a:xfrm>
          <a:prstGeom prst="rect">
            <a:avLst/>
          </a:prstGeom>
          <a:noFill/>
        </p:spPr>
        <p:txBody>
          <a:bodyPr wrap="none" rtlCol="0">
            <a:spAutoFit/>
          </a:bodyPr>
          <a:lstStyle/>
          <a:p>
            <a:r>
              <a:rPr lang="en-AU" dirty="0" smtClean="0">
                <a:hlinkClick r:id="rId2"/>
              </a:rPr>
              <a:t>https://www.youtube.com/watch?v=SsZySkZ8bRo</a:t>
            </a:r>
            <a:r>
              <a:rPr lang="en-AU" dirty="0" smtClean="0"/>
              <a:t> </a:t>
            </a:r>
          </a:p>
          <a:p>
            <a:endParaRPr lang="en-AU" dirty="0" smtClean="0"/>
          </a:p>
          <a:p>
            <a:r>
              <a:rPr lang="en-AU" sz="2000" b="1" dirty="0" smtClean="0">
                <a:solidFill>
                  <a:srgbClr val="FFFF00"/>
                </a:solidFill>
              </a:rPr>
              <a:t>Also See Pages 100  to 103 of Textbook</a:t>
            </a:r>
            <a:endParaRPr lang="en-AU" sz="2000" b="1" dirty="0">
              <a:solidFill>
                <a:srgbClr val="FFFF00"/>
              </a:solidFill>
            </a:endParaRPr>
          </a:p>
        </p:txBody>
      </p:sp>
      <p:pic>
        <p:nvPicPr>
          <p:cNvPr id="5" name="Picture 2"/>
          <p:cNvPicPr>
            <a:picLocks noChangeAspect="1" noChangeArrowheads="1"/>
          </p:cNvPicPr>
          <p:nvPr/>
        </p:nvPicPr>
        <p:blipFill>
          <a:blip r:embed="rId4" cstate="print"/>
          <a:srcRect/>
          <a:stretch>
            <a:fillRect/>
          </a:stretch>
        </p:blipFill>
        <p:spPr bwMode="auto">
          <a:xfrm>
            <a:off x="7596336" y="2636912"/>
            <a:ext cx="1350025" cy="1040507"/>
          </a:xfrm>
          <a:prstGeom prst="rect">
            <a:avLst/>
          </a:prstGeom>
          <a:noFill/>
          <a:ln w="9525">
            <a:noFill/>
            <a:miter lim="800000"/>
            <a:headEnd/>
            <a:tailEnd/>
          </a:ln>
        </p:spPr>
      </p:pic>
    </p:spTree>
    <p:extLst>
      <p:ext uri="{BB962C8B-B14F-4D97-AF65-F5344CB8AC3E}">
        <p14:creationId xmlns="" xmlns:p14="http://schemas.microsoft.com/office/powerpoint/2010/main" val="3349655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SURVEYS – </a:t>
            </a:r>
            <a:br>
              <a:rPr lang="en-AU" dirty="0" smtClean="0"/>
            </a:br>
            <a:r>
              <a:rPr lang="en-AU" dirty="0" smtClean="0"/>
              <a:t>Representative Samples </a:t>
            </a:r>
            <a:endParaRPr lang="en-AU" dirty="0"/>
          </a:p>
        </p:txBody>
      </p:sp>
      <p:sp>
        <p:nvSpPr>
          <p:cNvPr id="3" name="Content Placeholder 2"/>
          <p:cNvSpPr>
            <a:spLocks noGrp="1"/>
          </p:cNvSpPr>
          <p:nvPr>
            <p:ph type="subTitle" idx="1"/>
          </p:nvPr>
        </p:nvSpPr>
        <p:spPr>
          <a:xfrm>
            <a:off x="395536" y="2420888"/>
            <a:ext cx="8064896" cy="4392488"/>
          </a:xfrm>
        </p:spPr>
        <p:txBody>
          <a:bodyPr>
            <a:normAutofit fontScale="85000" lnSpcReduction="20000"/>
          </a:bodyPr>
          <a:lstStyle/>
          <a:p>
            <a:r>
              <a:rPr lang="en-AU" dirty="0" smtClean="0">
                <a:solidFill>
                  <a:schemeClr val="tx2">
                    <a:lumMod val="40000"/>
                    <a:lumOff val="60000"/>
                  </a:schemeClr>
                </a:solidFill>
              </a:rPr>
              <a:t>If we do an “Effects of Computer Gaming” survey with a group of 15 year old boys who all play games, then this is not a Representative Sample !</a:t>
            </a:r>
            <a:r>
              <a:rPr lang="en-AU" dirty="0" smtClean="0"/>
              <a:t/>
            </a:r>
            <a:br>
              <a:rPr lang="en-AU" dirty="0" smtClean="0"/>
            </a:br>
            <a:r>
              <a:rPr lang="en-AU" dirty="0" smtClean="0"/>
              <a:t/>
            </a:r>
            <a:br>
              <a:rPr lang="en-AU" dirty="0" smtClean="0"/>
            </a:br>
            <a:r>
              <a:rPr lang="en-AU" dirty="0" smtClean="0">
                <a:solidFill>
                  <a:srgbClr val="EE6EEE"/>
                </a:solidFill>
              </a:rPr>
              <a:t>We need to ensure our surveyed group also includes females, adults, children, and non gamers. Then we get a result that is representative of the general population. </a:t>
            </a:r>
            <a:r>
              <a:rPr lang="en-AU" dirty="0" smtClean="0"/>
              <a:t/>
            </a:r>
            <a:br>
              <a:rPr lang="en-AU" dirty="0" smtClean="0"/>
            </a:br>
            <a:r>
              <a:rPr lang="en-AU" dirty="0" smtClean="0"/>
              <a:t/>
            </a:r>
            <a:br>
              <a:rPr lang="en-AU" dirty="0" smtClean="0"/>
            </a:br>
            <a:r>
              <a:rPr lang="en-AU" u="sng" dirty="0" smtClean="0">
                <a:solidFill>
                  <a:srgbClr val="FFFF00"/>
                </a:solidFill>
              </a:rPr>
              <a:t>See page 104 in textbook for more examples</a:t>
            </a:r>
            <a:r>
              <a:rPr lang="en-AU" dirty="0" smtClean="0"/>
              <a:t>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47106" name="Picture 2"/>
          <p:cNvPicPr>
            <a:picLocks noChangeAspect="1" noChangeArrowheads="1"/>
          </p:cNvPicPr>
          <p:nvPr/>
        </p:nvPicPr>
        <p:blipFill>
          <a:blip r:embed="rId2" cstate="print"/>
          <a:srcRect/>
          <a:stretch>
            <a:fillRect/>
          </a:stretch>
        </p:blipFill>
        <p:spPr bwMode="auto">
          <a:xfrm>
            <a:off x="5796136" y="116632"/>
            <a:ext cx="3248422" cy="2119912"/>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816" y="116632"/>
            <a:ext cx="7990656" cy="1008111"/>
          </a:xfrm>
        </p:spPr>
        <p:txBody>
          <a:bodyPr/>
          <a:lstStyle/>
          <a:p>
            <a:r>
              <a:rPr lang="en-AU" dirty="0" smtClean="0"/>
              <a:t>Surveys – </a:t>
            </a:r>
            <a:r>
              <a:rPr lang="en-AU" dirty="0" smtClean="0">
                <a:solidFill>
                  <a:schemeClr val="tx2">
                    <a:lumMod val="40000"/>
                    <a:lumOff val="60000"/>
                  </a:schemeClr>
                </a:solidFill>
              </a:rPr>
              <a:t>Pros</a:t>
            </a:r>
            <a:r>
              <a:rPr lang="en-AU" dirty="0" smtClean="0"/>
              <a:t> and </a:t>
            </a:r>
            <a:r>
              <a:rPr lang="en-AU" dirty="0" smtClean="0">
                <a:solidFill>
                  <a:srgbClr val="FF0000"/>
                </a:solidFill>
              </a:rPr>
              <a:t>Cons</a:t>
            </a:r>
            <a:r>
              <a:rPr lang="en-AU" dirty="0" smtClean="0"/>
              <a:t> </a:t>
            </a:r>
            <a:endParaRPr lang="en-AU" dirty="0"/>
          </a:p>
        </p:txBody>
      </p:sp>
      <p:sp>
        <p:nvSpPr>
          <p:cNvPr id="3" name="Subtitle 2"/>
          <p:cNvSpPr>
            <a:spLocks noGrp="1"/>
          </p:cNvSpPr>
          <p:nvPr>
            <p:ph type="subTitle" idx="1"/>
          </p:nvPr>
        </p:nvSpPr>
        <p:spPr>
          <a:xfrm>
            <a:off x="2123728" y="6021288"/>
            <a:ext cx="6552728" cy="648072"/>
          </a:xfrm>
        </p:spPr>
        <p:txBody>
          <a:bodyPr>
            <a:normAutofit/>
          </a:bodyPr>
          <a:lstStyle/>
          <a:p>
            <a:r>
              <a:rPr lang="en-AU" sz="2400" u="sng" dirty="0" smtClean="0">
                <a:solidFill>
                  <a:srgbClr val="FFFF00"/>
                </a:solidFill>
              </a:rPr>
              <a:t>See page 100 for full lists</a:t>
            </a:r>
            <a:endParaRPr lang="en-AU" sz="2400" u="sng" dirty="0">
              <a:solidFill>
                <a:srgbClr val="FFFF00"/>
              </a:solidFill>
            </a:endParaRPr>
          </a:p>
        </p:txBody>
      </p:sp>
      <p:graphicFrame>
        <p:nvGraphicFramePr>
          <p:cNvPr id="6" name="Table 5"/>
          <p:cNvGraphicFramePr>
            <a:graphicFrameLocks noGrp="1"/>
          </p:cNvGraphicFramePr>
          <p:nvPr/>
        </p:nvGraphicFramePr>
        <p:xfrm>
          <a:off x="467544" y="1224880"/>
          <a:ext cx="8352928" cy="4724400"/>
        </p:xfrm>
        <a:graphic>
          <a:graphicData uri="http://schemas.openxmlformats.org/drawingml/2006/table">
            <a:tbl>
              <a:tblPr firstRow="1" bandRow="1">
                <a:tableStyleId>{5C22544A-7EE6-4342-B048-85BDC9FD1C3A}</a:tableStyleId>
              </a:tblPr>
              <a:tblGrid>
                <a:gridCol w="3384376"/>
                <a:gridCol w="768787"/>
                <a:gridCol w="3407677"/>
                <a:gridCol w="792088"/>
              </a:tblGrid>
              <a:tr h="363028">
                <a:tc>
                  <a:txBody>
                    <a:bodyPr/>
                    <a:lstStyle/>
                    <a:p>
                      <a:r>
                        <a:rPr lang="en-AU" dirty="0" smtClean="0"/>
                        <a:t>Advantages</a:t>
                      </a:r>
                      <a:endParaRPr lang="en-AU" dirty="0"/>
                    </a:p>
                  </a:txBody>
                  <a:tcPr/>
                </a:tc>
                <a:tc>
                  <a:txBody>
                    <a:bodyPr/>
                    <a:lstStyle/>
                    <a:p>
                      <a:endParaRPr lang="en-AU" dirty="0"/>
                    </a:p>
                  </a:txBody>
                  <a:tcPr/>
                </a:tc>
                <a:tc>
                  <a:txBody>
                    <a:bodyPr/>
                    <a:lstStyle/>
                    <a:p>
                      <a:r>
                        <a:rPr lang="en-AU" dirty="0" smtClean="0"/>
                        <a:t>Disadvantages</a:t>
                      </a:r>
                      <a:endParaRPr lang="en-AU" dirty="0"/>
                    </a:p>
                  </a:txBody>
                  <a:tcPr/>
                </a:tc>
                <a:tc>
                  <a:txBody>
                    <a:bodyPr/>
                    <a:lstStyle/>
                    <a:p>
                      <a:endParaRPr lang="en-AU" dirty="0"/>
                    </a:p>
                  </a:txBody>
                  <a:tcPr/>
                </a:tc>
              </a:tr>
              <a:tr h="805625">
                <a:tc>
                  <a:txBody>
                    <a:bodyPr/>
                    <a:lstStyle/>
                    <a:p>
                      <a:r>
                        <a:rPr lang="en-AU" sz="1600" dirty="0" smtClean="0">
                          <a:solidFill>
                            <a:srgbClr val="0070C0"/>
                          </a:solidFill>
                        </a:rPr>
                        <a:t>Can</a:t>
                      </a:r>
                      <a:r>
                        <a:rPr lang="en-AU" sz="1600" baseline="0" dirty="0" smtClean="0">
                          <a:solidFill>
                            <a:srgbClr val="0070C0"/>
                          </a:solidFill>
                        </a:rPr>
                        <a:t> be done Online with Survey Monkey (10 Questions for free) or Google Docs. </a:t>
                      </a:r>
                      <a:endParaRPr lang="en-AU" sz="1600" dirty="0" smtClean="0">
                        <a:solidFill>
                          <a:srgbClr val="0070C0"/>
                        </a:solidFill>
                      </a:endParaRPr>
                    </a:p>
                  </a:txBody>
                  <a:tcPr/>
                </a:tc>
                <a:tc>
                  <a:txBody>
                    <a:bodyPr/>
                    <a:lstStyle/>
                    <a:p>
                      <a:endParaRPr lang="en-AU" sz="1600" dirty="0"/>
                    </a:p>
                  </a:txBody>
                  <a:tcPr/>
                </a:tc>
                <a:tc>
                  <a:txBody>
                    <a:bodyPr/>
                    <a:lstStyle/>
                    <a:p>
                      <a:r>
                        <a:rPr lang="en-AU" sz="1600" dirty="0" smtClean="0">
                          <a:solidFill>
                            <a:srgbClr val="C00000"/>
                          </a:solidFill>
                        </a:rPr>
                        <a:t>Respondents</a:t>
                      </a:r>
                      <a:r>
                        <a:rPr lang="en-AU" sz="1600" baseline="0" dirty="0" smtClean="0">
                          <a:solidFill>
                            <a:srgbClr val="C00000"/>
                          </a:solidFill>
                        </a:rPr>
                        <a:t> cannot ask anything if they are unsure or want to say something extra</a:t>
                      </a:r>
                      <a:endParaRPr lang="en-AU" sz="1600" dirty="0">
                        <a:solidFill>
                          <a:srgbClr val="C00000"/>
                        </a:solidFill>
                      </a:endParaRPr>
                    </a:p>
                  </a:txBody>
                  <a:tcPr/>
                </a:tc>
                <a:tc>
                  <a:txBody>
                    <a:bodyPr/>
                    <a:lstStyle/>
                    <a:p>
                      <a:endParaRPr lang="en-AU" sz="1600" dirty="0"/>
                    </a:p>
                  </a:txBody>
                  <a:tcPr/>
                </a:tc>
              </a:tr>
              <a:tr h="56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rgbClr val="0070C0"/>
                          </a:solidFill>
                        </a:rPr>
                        <a:t>Quick and Easy to Collect when</a:t>
                      </a:r>
                      <a:r>
                        <a:rPr lang="en-AU" sz="1600" baseline="0" dirty="0" smtClean="0">
                          <a:solidFill>
                            <a:srgbClr val="0070C0"/>
                          </a:solidFill>
                        </a:rPr>
                        <a:t> </a:t>
                      </a:r>
                      <a:r>
                        <a:rPr lang="en-AU" sz="1600" dirty="0" smtClean="0">
                          <a:solidFill>
                            <a:srgbClr val="0070C0"/>
                          </a:solidFill>
                        </a:rPr>
                        <a:t>done Online. </a:t>
                      </a:r>
                    </a:p>
                  </a:txBody>
                  <a:tcPr/>
                </a:tc>
                <a:tc>
                  <a:txBody>
                    <a:bodyPr/>
                    <a:lstStyle/>
                    <a:p>
                      <a:endParaRPr lang="en-AU" sz="1600" dirty="0"/>
                    </a:p>
                  </a:txBody>
                  <a:tcPr/>
                </a:tc>
                <a:tc>
                  <a:txBody>
                    <a:bodyPr/>
                    <a:lstStyle/>
                    <a:p>
                      <a:r>
                        <a:rPr lang="en-AU" sz="1600" dirty="0" smtClean="0">
                          <a:solidFill>
                            <a:srgbClr val="C00000"/>
                          </a:solidFill>
                        </a:rPr>
                        <a:t>Respondents may not bother completing all of the questions</a:t>
                      </a:r>
                      <a:endParaRPr lang="en-AU" sz="1600" dirty="0">
                        <a:solidFill>
                          <a:srgbClr val="C00000"/>
                        </a:solidFill>
                      </a:endParaRPr>
                    </a:p>
                  </a:txBody>
                  <a:tcPr/>
                </a:tc>
                <a:tc>
                  <a:txBody>
                    <a:bodyPr/>
                    <a:lstStyle/>
                    <a:p>
                      <a:endParaRPr lang="en-AU" sz="1600" dirty="0"/>
                    </a:p>
                  </a:txBody>
                  <a:tcPr/>
                </a:tc>
              </a:tr>
              <a:tr h="789942">
                <a:tc>
                  <a:txBody>
                    <a:bodyPr/>
                    <a:lstStyle/>
                    <a:p>
                      <a:r>
                        <a:rPr lang="en-AU" sz="1600" dirty="0" smtClean="0">
                          <a:solidFill>
                            <a:srgbClr val="0070C0"/>
                          </a:solidFill>
                        </a:rPr>
                        <a:t>Can</a:t>
                      </a:r>
                      <a:r>
                        <a:rPr lang="en-AU" sz="1600" baseline="0" dirty="0" smtClean="0">
                          <a:solidFill>
                            <a:srgbClr val="0070C0"/>
                          </a:solidFill>
                        </a:rPr>
                        <a:t> analyse responses with Spreadsheets and easily make Stats, Graphs and Charts. </a:t>
                      </a:r>
                      <a:endParaRPr lang="en-AU" sz="1600" dirty="0">
                        <a:solidFill>
                          <a:srgbClr val="0070C0"/>
                        </a:solidFill>
                      </a:endParaRPr>
                    </a:p>
                  </a:txBody>
                  <a:tcPr/>
                </a:tc>
                <a:tc>
                  <a:txBody>
                    <a:bodyPr/>
                    <a:lstStyle/>
                    <a:p>
                      <a:endParaRPr lang="en-AU" sz="1600" dirty="0">
                        <a:solidFill>
                          <a:srgbClr val="0070C0"/>
                        </a:solidFill>
                      </a:endParaRPr>
                    </a:p>
                  </a:txBody>
                  <a:tcPr/>
                </a:tc>
                <a:tc>
                  <a:txBody>
                    <a:bodyPr/>
                    <a:lstStyle/>
                    <a:p>
                      <a:r>
                        <a:rPr lang="en-AU" sz="1600" dirty="0" smtClean="0">
                          <a:solidFill>
                            <a:srgbClr val="C00000"/>
                          </a:solidFill>
                        </a:rPr>
                        <a:t>People</a:t>
                      </a:r>
                      <a:r>
                        <a:rPr lang="en-AU" sz="1600" baseline="0" dirty="0" smtClean="0">
                          <a:solidFill>
                            <a:srgbClr val="C00000"/>
                          </a:solidFill>
                        </a:rPr>
                        <a:t> may misinterpret questions or not understand them. </a:t>
                      </a:r>
                      <a:endParaRPr lang="en-AU" sz="1600" dirty="0">
                        <a:solidFill>
                          <a:srgbClr val="C00000"/>
                        </a:solidFill>
                      </a:endParaRPr>
                    </a:p>
                  </a:txBody>
                  <a:tcPr/>
                </a:tc>
                <a:tc>
                  <a:txBody>
                    <a:bodyPr/>
                    <a:lstStyle/>
                    <a:p>
                      <a:endParaRPr lang="en-AU" sz="1600" dirty="0"/>
                    </a:p>
                  </a:txBody>
                  <a:tcPr/>
                </a:tc>
              </a:tr>
              <a:tr h="555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rgbClr val="0070C0"/>
                          </a:solidFill>
                        </a:rPr>
                        <a:t>Can</a:t>
                      </a:r>
                      <a:r>
                        <a:rPr lang="en-AU" sz="1600" baseline="0" dirty="0" smtClean="0">
                          <a:solidFill>
                            <a:srgbClr val="0070C0"/>
                          </a:solidFill>
                        </a:rPr>
                        <a:t> also put spreadsheet data into free online </a:t>
                      </a:r>
                      <a:r>
                        <a:rPr lang="en-AU" sz="1600" baseline="0" dirty="0" err="1" smtClean="0">
                          <a:solidFill>
                            <a:srgbClr val="0070C0"/>
                          </a:solidFill>
                        </a:rPr>
                        <a:t>Infographics</a:t>
                      </a:r>
                      <a:r>
                        <a:rPr lang="en-AU" sz="1600" baseline="0" dirty="0" smtClean="0">
                          <a:solidFill>
                            <a:srgbClr val="0070C0"/>
                          </a:solidFill>
                        </a:rPr>
                        <a:t> makers like </a:t>
                      </a:r>
                      <a:r>
                        <a:rPr lang="en-AU" sz="1600" baseline="0" dirty="0" err="1" smtClean="0">
                          <a:solidFill>
                            <a:srgbClr val="0070C0"/>
                          </a:solidFill>
                        </a:rPr>
                        <a:t>infogram</a:t>
                      </a:r>
                      <a:r>
                        <a:rPr lang="en-AU" sz="1600" baseline="0" dirty="0" smtClean="0">
                          <a:solidFill>
                            <a:srgbClr val="0070C0"/>
                          </a:solidFill>
                        </a:rPr>
                        <a:t>, </a:t>
                      </a:r>
                      <a:r>
                        <a:rPr lang="en-AU" sz="1600" baseline="0" dirty="0" err="1" smtClean="0">
                          <a:solidFill>
                            <a:srgbClr val="0070C0"/>
                          </a:solidFill>
                        </a:rPr>
                        <a:t>easelly</a:t>
                      </a:r>
                      <a:r>
                        <a:rPr lang="en-AU" sz="1600" baseline="0" dirty="0" smtClean="0">
                          <a:solidFill>
                            <a:srgbClr val="0070C0"/>
                          </a:solidFill>
                        </a:rPr>
                        <a:t>, etc. </a:t>
                      </a:r>
                      <a:br>
                        <a:rPr lang="en-AU" sz="1600" baseline="0" dirty="0" smtClean="0">
                          <a:solidFill>
                            <a:srgbClr val="0070C0"/>
                          </a:solidFill>
                        </a:rPr>
                      </a:br>
                      <a:r>
                        <a:rPr lang="en-AU" sz="1600" baseline="0" dirty="0" smtClean="0">
                          <a:solidFill>
                            <a:srgbClr val="0070C0"/>
                          </a:solidFill>
                        </a:rPr>
                        <a:t>(Useful for U401 Presentation)</a:t>
                      </a:r>
                      <a:endParaRPr lang="en-AU" sz="1600" dirty="0" smtClean="0">
                        <a:solidFill>
                          <a:srgbClr val="0070C0"/>
                        </a:solidFill>
                      </a:endParaRPr>
                    </a:p>
                  </a:txBody>
                  <a:tcPr/>
                </a:tc>
                <a:tc>
                  <a:txBody>
                    <a:bodyPr/>
                    <a:lstStyle/>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rgbClr val="C00000"/>
                          </a:solidFill>
                        </a:rPr>
                        <a:t>Because Surveys are always optional, Bias might be introduced because only</a:t>
                      </a:r>
                      <a:r>
                        <a:rPr lang="en-AU" sz="1600" baseline="0" dirty="0" smtClean="0">
                          <a:solidFill>
                            <a:srgbClr val="C00000"/>
                          </a:solidFill>
                        </a:rPr>
                        <a:t> people interested in the topic will be bother to do the survey. </a:t>
                      </a:r>
                      <a:endParaRPr lang="en-AU" sz="1600" dirty="0" smtClean="0">
                        <a:solidFill>
                          <a:srgbClr val="C00000"/>
                        </a:solidFill>
                      </a:endParaRPr>
                    </a:p>
                  </a:txBody>
                  <a:tcPr/>
                </a:tc>
                <a:tc>
                  <a:txBody>
                    <a:bodyPr/>
                    <a:lstStyle/>
                    <a:p>
                      <a:endParaRPr lang="en-AU" sz="1600" dirty="0"/>
                    </a:p>
                  </a:txBody>
                  <a:tcPr/>
                </a:tc>
              </a:tr>
              <a:tr h="363028">
                <a:tc>
                  <a:txBody>
                    <a:bodyPr/>
                    <a:lstStyle/>
                    <a:p>
                      <a:r>
                        <a:rPr lang="en-AU" sz="1600" dirty="0" smtClean="0">
                          <a:solidFill>
                            <a:srgbClr val="0070C0"/>
                          </a:solidFill>
                        </a:rPr>
                        <a:t>Easy</a:t>
                      </a:r>
                      <a:r>
                        <a:rPr lang="en-AU" sz="1600" baseline="0" dirty="0" smtClean="0">
                          <a:solidFill>
                            <a:srgbClr val="0070C0"/>
                          </a:solidFill>
                        </a:rPr>
                        <a:t> to compare responses because everybody is asked the exact same questions</a:t>
                      </a:r>
                      <a:endParaRPr lang="en-AU" sz="1600" dirty="0">
                        <a:solidFill>
                          <a:srgbClr val="0070C0"/>
                        </a:solidFill>
                      </a:endParaRPr>
                    </a:p>
                  </a:txBody>
                  <a:tcPr/>
                </a:tc>
                <a:tc>
                  <a:txBody>
                    <a:bodyPr/>
                    <a:lstStyle/>
                    <a:p>
                      <a:endParaRPr lang="en-AU" sz="1600" dirty="0"/>
                    </a:p>
                  </a:txBody>
                  <a:tcPr/>
                </a:tc>
                <a:tc>
                  <a:txBody>
                    <a:bodyPr/>
                    <a:lstStyle/>
                    <a:p>
                      <a:r>
                        <a:rPr lang="en-AU" sz="1600" dirty="0" smtClean="0">
                          <a:solidFill>
                            <a:srgbClr val="C00000"/>
                          </a:solidFill>
                        </a:rPr>
                        <a:t>People</a:t>
                      </a:r>
                      <a:r>
                        <a:rPr lang="en-AU" sz="1600" baseline="0" dirty="0" smtClean="0">
                          <a:solidFill>
                            <a:srgbClr val="C00000"/>
                          </a:solidFill>
                        </a:rPr>
                        <a:t> might be reluctant to give truthful answers on questions they find </a:t>
                      </a:r>
                      <a:r>
                        <a:rPr lang="en-AU" sz="1600" baseline="0" dirty="0" err="1" smtClean="0">
                          <a:solidFill>
                            <a:srgbClr val="C00000"/>
                          </a:solidFill>
                        </a:rPr>
                        <a:t>embarassing</a:t>
                      </a:r>
                      <a:r>
                        <a:rPr lang="en-AU" sz="1600" baseline="0" dirty="0" smtClean="0">
                          <a:solidFill>
                            <a:srgbClr val="C00000"/>
                          </a:solidFill>
                        </a:rPr>
                        <a:t>.</a:t>
                      </a:r>
                      <a:endParaRPr lang="en-AU" sz="1600" dirty="0">
                        <a:solidFill>
                          <a:srgbClr val="C00000"/>
                        </a:solidFill>
                      </a:endParaRPr>
                    </a:p>
                  </a:txBody>
                  <a:tcPr/>
                </a:tc>
                <a:tc>
                  <a:txBody>
                    <a:bodyPr/>
                    <a:lstStyle/>
                    <a:p>
                      <a:endParaRPr lang="en-AU" sz="1600" dirty="0"/>
                    </a:p>
                  </a:txBody>
                  <a:tcPr/>
                </a:tc>
              </a:tr>
            </a:tbl>
          </a:graphicData>
        </a:graphic>
      </p:graphicFrame>
      <p:pic>
        <p:nvPicPr>
          <p:cNvPr id="11266" name="Picture 2"/>
          <p:cNvPicPr>
            <a:picLocks noChangeAspect="1" noChangeArrowheads="1"/>
          </p:cNvPicPr>
          <p:nvPr/>
        </p:nvPicPr>
        <p:blipFill>
          <a:blip r:embed="rId2" cstate="print"/>
          <a:srcRect/>
          <a:stretch>
            <a:fillRect/>
          </a:stretch>
        </p:blipFill>
        <p:spPr bwMode="auto">
          <a:xfrm>
            <a:off x="3851920" y="1728936"/>
            <a:ext cx="696028" cy="53645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3923928" y="2416621"/>
            <a:ext cx="696028" cy="536451"/>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3923928" y="3097088"/>
            <a:ext cx="696028" cy="648072"/>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3875972" y="5257328"/>
            <a:ext cx="696028" cy="648072"/>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flipH="1">
            <a:off x="8100392" y="3889176"/>
            <a:ext cx="720080" cy="1152128"/>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rcRect/>
          <a:stretch>
            <a:fillRect/>
          </a:stretch>
        </p:blipFill>
        <p:spPr bwMode="auto">
          <a:xfrm flipH="1">
            <a:off x="8100392" y="1656928"/>
            <a:ext cx="648072" cy="624927"/>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a:stretch>
            <a:fillRect/>
          </a:stretch>
        </p:blipFill>
        <p:spPr bwMode="auto">
          <a:xfrm>
            <a:off x="3851920" y="3889176"/>
            <a:ext cx="696028" cy="1152128"/>
          </a:xfrm>
          <a:prstGeom prst="rect">
            <a:avLst/>
          </a:prstGeom>
          <a:noFill/>
          <a:ln w="9525">
            <a:noFill/>
            <a:miter lim="800000"/>
            <a:headEnd/>
            <a:tailEnd/>
          </a:ln>
        </p:spPr>
      </p:pic>
      <p:pic>
        <p:nvPicPr>
          <p:cNvPr id="17" name="Picture 4"/>
          <p:cNvPicPr>
            <a:picLocks noChangeAspect="1" noChangeArrowheads="1"/>
          </p:cNvPicPr>
          <p:nvPr/>
        </p:nvPicPr>
        <p:blipFill>
          <a:blip r:embed="rId3" cstate="print"/>
          <a:srcRect/>
          <a:stretch>
            <a:fillRect/>
          </a:stretch>
        </p:blipFill>
        <p:spPr bwMode="auto">
          <a:xfrm flipH="1">
            <a:off x="8172400" y="5185320"/>
            <a:ext cx="576064" cy="720080"/>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a:stretch>
            <a:fillRect/>
          </a:stretch>
        </p:blipFill>
        <p:spPr bwMode="auto">
          <a:xfrm flipH="1">
            <a:off x="8100392" y="2449017"/>
            <a:ext cx="648072" cy="504056"/>
          </a:xfrm>
          <a:prstGeom prst="rect">
            <a:avLst/>
          </a:prstGeom>
          <a:noFill/>
          <a:ln w="9525">
            <a:noFill/>
            <a:miter lim="800000"/>
            <a:headEnd/>
            <a:tailEnd/>
          </a:ln>
        </p:spPr>
      </p:pic>
      <p:pic>
        <p:nvPicPr>
          <p:cNvPr id="22" name="Picture 4"/>
          <p:cNvPicPr>
            <a:picLocks noChangeAspect="1" noChangeArrowheads="1"/>
          </p:cNvPicPr>
          <p:nvPr/>
        </p:nvPicPr>
        <p:blipFill>
          <a:blip r:embed="rId3" cstate="print"/>
          <a:srcRect/>
          <a:stretch>
            <a:fillRect/>
          </a:stretch>
        </p:blipFill>
        <p:spPr bwMode="auto">
          <a:xfrm flipH="1">
            <a:off x="8100392" y="3025080"/>
            <a:ext cx="648072" cy="720080"/>
          </a:xfrm>
          <a:prstGeom prst="rect">
            <a:avLst/>
          </a:prstGeom>
          <a:noFill/>
          <a:ln w="9525">
            <a:noFill/>
            <a:miter lim="800000"/>
            <a:headEnd/>
            <a:tailEnd/>
          </a:ln>
        </p:spPr>
      </p:pic>
    </p:spTree>
    <p:extLst>
      <p:ext uri="{BB962C8B-B14F-4D97-AF65-F5344CB8AC3E}">
        <p14:creationId xmlns:p14="http://schemas.microsoft.com/office/powerpoint/2010/main" xmlns="" val="329738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DATABASE QUERIES</a:t>
            </a:r>
            <a:endParaRPr lang="en-AU" dirty="0"/>
          </a:p>
        </p:txBody>
      </p:sp>
      <p:sp>
        <p:nvSpPr>
          <p:cNvPr id="3" name="Content Placeholder 2"/>
          <p:cNvSpPr>
            <a:spLocks noGrp="1"/>
          </p:cNvSpPr>
          <p:nvPr>
            <p:ph type="subTitle" idx="1"/>
          </p:nvPr>
        </p:nvSpPr>
        <p:spPr>
          <a:xfrm>
            <a:off x="539552" y="1916832"/>
            <a:ext cx="7488832" cy="4392488"/>
          </a:xfrm>
        </p:spPr>
        <p:txBody>
          <a:bodyPr>
            <a:normAutofit fontScale="92500" lnSpcReduction="20000"/>
          </a:bodyPr>
          <a:lstStyle/>
          <a:p>
            <a:r>
              <a:rPr lang="en-AU" sz="2800" dirty="0" smtClean="0"/>
              <a:t>There are three main ways of </a:t>
            </a:r>
            <a:br>
              <a:rPr lang="en-AU" sz="2800" dirty="0" smtClean="0"/>
            </a:br>
            <a:r>
              <a:rPr lang="en-AU" sz="2800" dirty="0" smtClean="0"/>
              <a:t>Querying a Database:</a:t>
            </a:r>
            <a:br>
              <a:rPr lang="en-AU" sz="2800" dirty="0" smtClean="0"/>
            </a:br>
            <a:r>
              <a:rPr lang="en-AU" sz="2800" dirty="0" smtClean="0"/>
              <a:t/>
            </a:r>
            <a:br>
              <a:rPr lang="en-AU" sz="2800" dirty="0" smtClean="0"/>
            </a:br>
            <a:r>
              <a:rPr lang="en-AU" sz="2200" dirty="0" smtClean="0"/>
              <a:t>(Query means get a set of specific data)</a:t>
            </a:r>
            <a:br>
              <a:rPr lang="en-AU" sz="2200" dirty="0" smtClean="0"/>
            </a:br>
            <a:r>
              <a:rPr lang="en-AU" sz="2200" dirty="0" smtClean="0"/>
              <a:t>(Like getting a particular set of Pizza Toppings)  </a:t>
            </a:r>
            <a:br>
              <a:rPr lang="en-AU" sz="2200" dirty="0" smtClean="0"/>
            </a:br>
            <a:r>
              <a:rPr lang="en-AU" sz="2800" dirty="0" smtClean="0"/>
              <a:t/>
            </a:r>
            <a:br>
              <a:rPr lang="en-AU" sz="2800" dirty="0" smtClean="0"/>
            </a:br>
            <a:r>
              <a:rPr lang="en-AU" sz="2800" b="1" dirty="0" smtClean="0">
                <a:solidFill>
                  <a:schemeClr val="tx2">
                    <a:lumMod val="40000"/>
                    <a:lumOff val="60000"/>
                  </a:schemeClr>
                </a:solidFill>
              </a:rPr>
              <a:t>Query By Example: QBE </a:t>
            </a:r>
          </a:p>
          <a:p>
            <a:endParaRPr lang="en-AU" sz="2800" dirty="0" smtClean="0"/>
          </a:p>
          <a:p>
            <a:r>
              <a:rPr lang="en-AU" sz="2800" b="1" dirty="0" smtClean="0">
                <a:solidFill>
                  <a:srgbClr val="EE6EEE"/>
                </a:solidFill>
              </a:rPr>
              <a:t>Structured Query Language: SQL </a:t>
            </a:r>
          </a:p>
          <a:p>
            <a:endParaRPr lang="en-AU" sz="2800" dirty="0" smtClean="0">
              <a:solidFill>
                <a:schemeClr val="tx2">
                  <a:lumMod val="40000"/>
                  <a:lumOff val="60000"/>
                </a:schemeClr>
              </a:solidFill>
            </a:endParaRPr>
          </a:p>
          <a:p>
            <a:r>
              <a:rPr lang="en-AU" sz="2800" b="1" dirty="0" smtClean="0">
                <a:solidFill>
                  <a:srgbClr val="FFFF00"/>
                </a:solidFill>
              </a:rPr>
              <a:t>Application Programming Interface: API</a:t>
            </a:r>
            <a:br>
              <a:rPr lang="en-AU" sz="2800" b="1" dirty="0" smtClean="0">
                <a:solidFill>
                  <a:srgbClr val="FFFF00"/>
                </a:solidFill>
              </a:rPr>
            </a:br>
            <a:endParaRPr lang="en-AU" sz="2800" b="1" dirty="0" smtClean="0">
              <a:solidFill>
                <a:srgbClr val="FFFF00"/>
              </a:solidFill>
            </a:endParaRPr>
          </a:p>
        </p:txBody>
      </p:sp>
      <p:pic>
        <p:nvPicPr>
          <p:cNvPr id="48130" name="Picture 2"/>
          <p:cNvPicPr>
            <a:picLocks noChangeAspect="1" noChangeArrowheads="1"/>
          </p:cNvPicPr>
          <p:nvPr/>
        </p:nvPicPr>
        <p:blipFill>
          <a:blip r:embed="rId2" cstate="print"/>
          <a:srcRect/>
          <a:stretch>
            <a:fillRect/>
          </a:stretch>
        </p:blipFill>
        <p:spPr bwMode="auto">
          <a:xfrm>
            <a:off x="7451882" y="188640"/>
            <a:ext cx="1530321" cy="1368152"/>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7092280" y="1628800"/>
            <a:ext cx="1914277" cy="1381696"/>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srcRect/>
          <a:stretch>
            <a:fillRect/>
          </a:stretch>
        </p:blipFill>
        <p:spPr bwMode="auto">
          <a:xfrm>
            <a:off x="7236296" y="3429000"/>
            <a:ext cx="1800200" cy="1600177"/>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Database – QUERY BY EXAMPLE</a:t>
            </a:r>
            <a:endParaRPr lang="en-AU" dirty="0"/>
          </a:p>
        </p:txBody>
      </p:sp>
      <p:sp>
        <p:nvSpPr>
          <p:cNvPr id="3" name="Content Placeholder 2"/>
          <p:cNvSpPr>
            <a:spLocks noGrp="1"/>
          </p:cNvSpPr>
          <p:nvPr>
            <p:ph type="subTitle" idx="1"/>
          </p:nvPr>
        </p:nvSpPr>
        <p:spPr>
          <a:xfrm>
            <a:off x="467544" y="1484784"/>
            <a:ext cx="8208912" cy="1080120"/>
          </a:xfrm>
        </p:spPr>
        <p:txBody>
          <a:bodyPr>
            <a:normAutofit/>
          </a:bodyPr>
          <a:lstStyle/>
          <a:p>
            <a:r>
              <a:rPr lang="en-AU" sz="2000" dirty="0" smtClean="0"/>
              <a:t>These are like the Queries we did in MS-Access for the U301 SAC.  </a:t>
            </a:r>
            <a:r>
              <a:rPr lang="en-AU" sz="2000" dirty="0" smtClean="0">
                <a:solidFill>
                  <a:schemeClr val="tx2">
                    <a:lumMod val="40000"/>
                    <a:lumOff val="60000"/>
                  </a:schemeClr>
                </a:solidFill>
              </a:rPr>
              <a:t/>
            </a:r>
            <a:br>
              <a:rPr lang="en-AU" sz="2000" dirty="0" smtClean="0">
                <a:solidFill>
                  <a:schemeClr val="tx2">
                    <a:lumMod val="40000"/>
                    <a:lumOff val="60000"/>
                  </a:schemeClr>
                </a:solidFill>
              </a:rPr>
            </a:br>
            <a:endParaRPr lang="en-AU" sz="2000" dirty="0" smtClean="0">
              <a:solidFill>
                <a:schemeClr val="tx2">
                  <a:lumMod val="40000"/>
                  <a:lumOff val="60000"/>
                </a:schemeClr>
              </a:solidFill>
            </a:endParaRPr>
          </a:p>
        </p:txBody>
      </p:sp>
      <p:pic>
        <p:nvPicPr>
          <p:cNvPr id="49154" name="Picture 2"/>
          <p:cNvPicPr>
            <a:picLocks noChangeAspect="1" noChangeArrowheads="1"/>
          </p:cNvPicPr>
          <p:nvPr/>
        </p:nvPicPr>
        <p:blipFill>
          <a:blip r:embed="rId2" cstate="print">
            <a:lum bright="-10000" contrast="10000"/>
          </a:blip>
          <a:srcRect/>
          <a:stretch>
            <a:fillRect/>
          </a:stretch>
        </p:blipFill>
        <p:spPr bwMode="auto">
          <a:xfrm>
            <a:off x="539552" y="1988840"/>
            <a:ext cx="7496175" cy="3600450"/>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5"/>
            <a:ext cx="7990656" cy="1008111"/>
          </a:xfrm>
        </p:spPr>
        <p:txBody>
          <a:bodyPr/>
          <a:lstStyle/>
          <a:p>
            <a:r>
              <a:rPr lang="en-AU" dirty="0" smtClean="0"/>
              <a:t>Database SQL</a:t>
            </a:r>
            <a:endParaRPr lang="en-AU" dirty="0"/>
          </a:p>
        </p:txBody>
      </p:sp>
      <p:sp>
        <p:nvSpPr>
          <p:cNvPr id="3" name="Content Placeholder 2"/>
          <p:cNvSpPr>
            <a:spLocks noGrp="1"/>
          </p:cNvSpPr>
          <p:nvPr>
            <p:ph type="subTitle" idx="1"/>
          </p:nvPr>
        </p:nvSpPr>
        <p:spPr>
          <a:xfrm>
            <a:off x="467544" y="1988840"/>
            <a:ext cx="7488832" cy="4392488"/>
          </a:xfrm>
        </p:spPr>
        <p:txBody>
          <a:bodyPr>
            <a:normAutofit fontScale="85000" lnSpcReduction="20000"/>
          </a:bodyPr>
          <a:lstStyle/>
          <a:p>
            <a:r>
              <a:rPr lang="en-AU" dirty="0" smtClean="0"/>
              <a:t> </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This type of Query requires you to specify fully and exactly what you want. </a:t>
            </a:r>
          </a:p>
          <a:p>
            <a:endParaRPr lang="en-AU" dirty="0" smtClean="0">
              <a:solidFill>
                <a:schemeClr val="tx2">
                  <a:lumMod val="40000"/>
                  <a:lumOff val="60000"/>
                </a:schemeClr>
              </a:solidFill>
            </a:endParaRPr>
          </a:p>
          <a:p>
            <a:r>
              <a:rPr lang="en-AU" dirty="0" smtClean="0">
                <a:solidFill>
                  <a:srgbClr val="EE6EEE"/>
                </a:solidFill>
              </a:rPr>
              <a:t>Select </a:t>
            </a:r>
            <a:r>
              <a:rPr lang="en-AU" dirty="0" err="1" smtClean="0">
                <a:solidFill>
                  <a:srgbClr val="EE6EEE"/>
                </a:solidFill>
              </a:rPr>
              <a:t>CARS.Make</a:t>
            </a:r>
            <a:r>
              <a:rPr lang="en-AU" dirty="0" smtClean="0">
                <a:solidFill>
                  <a:srgbClr val="EE6EEE"/>
                </a:solidFill>
              </a:rPr>
              <a:t>, </a:t>
            </a:r>
            <a:r>
              <a:rPr lang="en-AU" dirty="0" err="1" smtClean="0">
                <a:solidFill>
                  <a:srgbClr val="EE6EEE"/>
                </a:solidFill>
              </a:rPr>
              <a:t>CARS.Model</a:t>
            </a:r>
            <a:r>
              <a:rPr lang="en-AU" dirty="0" smtClean="0">
                <a:solidFill>
                  <a:srgbClr val="EE6EEE"/>
                </a:solidFill>
              </a:rPr>
              <a:t>, </a:t>
            </a:r>
            <a:r>
              <a:rPr lang="en-AU" dirty="0" err="1" smtClean="0">
                <a:solidFill>
                  <a:srgbClr val="EE6EEE"/>
                </a:solidFill>
              </a:rPr>
              <a:t>CARS.Rego</a:t>
            </a:r>
            <a:r>
              <a:rPr lang="en-AU" dirty="0" smtClean="0">
                <a:solidFill>
                  <a:srgbClr val="EE6EEE"/>
                </a:solidFill>
              </a:rPr>
              <a:t> </a:t>
            </a:r>
          </a:p>
          <a:p>
            <a:r>
              <a:rPr lang="en-AU" dirty="0" smtClean="0">
                <a:solidFill>
                  <a:srgbClr val="EE6EEE"/>
                </a:solidFill>
              </a:rPr>
              <a:t>FROM CARS</a:t>
            </a:r>
          </a:p>
          <a:p>
            <a:r>
              <a:rPr lang="en-AU" dirty="0" smtClean="0">
                <a:solidFill>
                  <a:srgbClr val="EE6EEE"/>
                </a:solidFill>
              </a:rPr>
              <a:t>WHERE (</a:t>
            </a:r>
            <a:r>
              <a:rPr lang="en-AU" dirty="0" err="1" smtClean="0">
                <a:solidFill>
                  <a:srgbClr val="EE6EEE"/>
                </a:solidFill>
              </a:rPr>
              <a:t>CARS.State</a:t>
            </a:r>
            <a:r>
              <a:rPr lang="en-AU" dirty="0" smtClean="0">
                <a:solidFill>
                  <a:srgbClr val="EE6EEE"/>
                </a:solidFill>
              </a:rPr>
              <a:t> = “VIC”)</a:t>
            </a: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dirty="0" smtClean="0">
                <a:solidFill>
                  <a:schemeClr val="tx2">
                    <a:lumMod val="40000"/>
                    <a:lumOff val="60000"/>
                  </a:schemeClr>
                </a:solidFill>
              </a:rPr>
              <a:t>would give a list of all Cars in our Car Club with Victorian Licence Plates. </a:t>
            </a:r>
          </a:p>
        </p:txBody>
      </p:sp>
      <p:pic>
        <p:nvPicPr>
          <p:cNvPr id="50178" name="Picture 2"/>
          <p:cNvPicPr>
            <a:picLocks noChangeAspect="1" noChangeArrowheads="1"/>
          </p:cNvPicPr>
          <p:nvPr/>
        </p:nvPicPr>
        <p:blipFill>
          <a:blip r:embed="rId2" cstate="print"/>
          <a:srcRect/>
          <a:stretch>
            <a:fillRect/>
          </a:stretch>
        </p:blipFill>
        <p:spPr bwMode="auto">
          <a:xfrm>
            <a:off x="6228184" y="116632"/>
            <a:ext cx="2820240" cy="2016224"/>
          </a:xfrm>
          <a:prstGeom prst="rect">
            <a:avLst/>
          </a:prstGeom>
          <a:noFill/>
          <a:ln w="9525">
            <a:noFill/>
            <a:miter lim="800000"/>
            <a:headEnd/>
            <a:tailEnd/>
          </a:ln>
        </p:spPr>
      </p:pic>
      <p:pic>
        <p:nvPicPr>
          <p:cNvPr id="50180" name="Picture 4"/>
          <p:cNvPicPr>
            <a:picLocks noChangeAspect="1" noChangeArrowheads="1"/>
          </p:cNvPicPr>
          <p:nvPr/>
        </p:nvPicPr>
        <p:blipFill>
          <a:blip r:embed="rId3" cstate="print"/>
          <a:srcRect/>
          <a:stretch>
            <a:fillRect/>
          </a:stretch>
        </p:blipFill>
        <p:spPr bwMode="auto">
          <a:xfrm>
            <a:off x="6660232" y="3068960"/>
            <a:ext cx="2343348" cy="1892263"/>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6673"/>
            <a:ext cx="7990656" cy="1008111"/>
          </a:xfrm>
        </p:spPr>
        <p:txBody>
          <a:bodyPr/>
          <a:lstStyle/>
          <a:p>
            <a:r>
              <a:rPr lang="en-AU" dirty="0" smtClean="0"/>
              <a:t>API Database Queries</a:t>
            </a:r>
            <a:endParaRPr lang="en-AU" dirty="0"/>
          </a:p>
        </p:txBody>
      </p:sp>
      <p:sp>
        <p:nvSpPr>
          <p:cNvPr id="3" name="Content Placeholder 2"/>
          <p:cNvSpPr>
            <a:spLocks noGrp="1"/>
          </p:cNvSpPr>
          <p:nvPr>
            <p:ph type="subTitle" idx="1"/>
          </p:nvPr>
        </p:nvSpPr>
        <p:spPr>
          <a:xfrm>
            <a:off x="467544" y="2492896"/>
            <a:ext cx="7488832" cy="4392488"/>
          </a:xfrm>
        </p:spPr>
        <p:txBody>
          <a:bodyPr>
            <a:normAutofit fontScale="70000" lnSpcReduction="20000"/>
          </a:bodyPr>
          <a:lstStyle/>
          <a:p>
            <a:r>
              <a:rPr lang="en-AU" dirty="0" smtClean="0"/>
              <a:t>Large Online Data Systems share database data such as user logins and passwords, and embedded videos. </a:t>
            </a:r>
            <a:br>
              <a:rPr lang="en-AU" dirty="0" smtClean="0"/>
            </a:br>
            <a:r>
              <a:rPr lang="en-AU" dirty="0" smtClean="0"/>
              <a:t> </a:t>
            </a:r>
          </a:p>
          <a:p>
            <a:r>
              <a:rPr lang="en-AU" dirty="0" err="1" smtClean="0"/>
              <a:t>Eg</a:t>
            </a:r>
            <a:r>
              <a:rPr lang="en-AU" dirty="0" smtClean="0"/>
              <a:t>. When you log into an App using your FB logon, the App is able to “talk to” or “Interface” with </a:t>
            </a:r>
            <a:r>
              <a:rPr lang="en-AU" dirty="0" err="1" smtClean="0"/>
              <a:t>Facebook</a:t>
            </a:r>
            <a:r>
              <a:rPr lang="en-AU" dirty="0" smtClean="0"/>
              <a:t> and check that you are a valid FB user. The FB Users Database on the FB Authentication Server is queried behind the scenes during this process. </a:t>
            </a:r>
            <a:br>
              <a:rPr lang="en-AU" dirty="0" smtClean="0"/>
            </a:br>
            <a:r>
              <a:rPr lang="en-AU" dirty="0" smtClean="0"/>
              <a:t/>
            </a:r>
            <a:br>
              <a:rPr lang="en-AU" dirty="0" smtClean="0"/>
            </a:br>
            <a:r>
              <a:rPr lang="en-AU" dirty="0" smtClean="0"/>
              <a:t>More complicated APIs do things like build the FB embed code and pass it to FB so that your </a:t>
            </a:r>
            <a:r>
              <a:rPr lang="en-AU" dirty="0" err="1" smtClean="0"/>
              <a:t>Vimeo</a:t>
            </a:r>
            <a:r>
              <a:rPr lang="en-AU" dirty="0" smtClean="0"/>
              <a:t> video for example can be shared into a special FB compatible player on your FB Page.   </a:t>
            </a:r>
          </a:p>
          <a:p>
            <a:r>
              <a:rPr lang="en-AU" dirty="0" smtClean="0"/>
              <a:t>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51202" name="Picture 2"/>
          <p:cNvPicPr>
            <a:picLocks noChangeAspect="1" noChangeArrowheads="1"/>
          </p:cNvPicPr>
          <p:nvPr/>
        </p:nvPicPr>
        <p:blipFill>
          <a:blip r:embed="rId2" cstate="print"/>
          <a:srcRect/>
          <a:stretch>
            <a:fillRect/>
          </a:stretch>
        </p:blipFill>
        <p:spPr bwMode="auto">
          <a:xfrm>
            <a:off x="4703672" y="116632"/>
            <a:ext cx="4355455" cy="2088232"/>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Referencing Sources</a:t>
            </a:r>
            <a:endParaRPr lang="en-AU" dirty="0"/>
          </a:p>
        </p:txBody>
      </p:sp>
      <p:sp>
        <p:nvSpPr>
          <p:cNvPr id="3" name="Content Placeholder 2"/>
          <p:cNvSpPr>
            <a:spLocks noGrp="1"/>
          </p:cNvSpPr>
          <p:nvPr>
            <p:ph type="subTitle" idx="1"/>
          </p:nvPr>
        </p:nvSpPr>
        <p:spPr>
          <a:xfrm>
            <a:off x="467544" y="2204864"/>
            <a:ext cx="7488832" cy="4392488"/>
          </a:xfrm>
        </p:spPr>
        <p:txBody>
          <a:bodyPr>
            <a:normAutofit fontScale="62500" lnSpcReduction="20000"/>
          </a:bodyPr>
          <a:lstStyle/>
          <a:p>
            <a:r>
              <a:rPr lang="en-AU" dirty="0" smtClean="0"/>
              <a:t>Pages 107 to 111 in the Textbook shows four </a:t>
            </a:r>
            <a:br>
              <a:rPr lang="en-AU" dirty="0" smtClean="0"/>
            </a:br>
            <a:r>
              <a:rPr lang="en-AU" dirty="0" smtClean="0"/>
              <a:t>methods for referencing our work: </a:t>
            </a:r>
            <a:br>
              <a:rPr lang="en-AU" dirty="0" smtClean="0"/>
            </a:br>
            <a:endParaRPr lang="en-AU" dirty="0" smtClean="0"/>
          </a:p>
          <a:p>
            <a:pPr>
              <a:buFont typeface="Arial" pitchFamily="34" charset="0"/>
              <a:buChar char="•"/>
            </a:pPr>
            <a:r>
              <a:rPr lang="en-AU" dirty="0" smtClean="0"/>
              <a:t> </a:t>
            </a:r>
            <a:r>
              <a:rPr lang="en-AU" dirty="0" smtClean="0">
                <a:solidFill>
                  <a:srgbClr val="FFFF00"/>
                </a:solidFill>
              </a:rPr>
              <a:t>Harvard</a:t>
            </a:r>
          </a:p>
          <a:p>
            <a:pPr>
              <a:buFont typeface="Arial" pitchFamily="34" charset="0"/>
              <a:buChar char="•"/>
            </a:pPr>
            <a:r>
              <a:rPr lang="en-AU" dirty="0" smtClean="0"/>
              <a:t> </a:t>
            </a:r>
            <a:r>
              <a:rPr lang="en-AU" dirty="0" smtClean="0">
                <a:solidFill>
                  <a:srgbClr val="EE6EEE"/>
                </a:solidFill>
              </a:rPr>
              <a:t>APA  (American Psychological Association)</a:t>
            </a:r>
          </a:p>
          <a:p>
            <a:pPr>
              <a:buFont typeface="Arial" pitchFamily="34" charset="0"/>
              <a:buChar char="•"/>
            </a:pPr>
            <a:r>
              <a:rPr lang="en-AU" dirty="0" smtClean="0"/>
              <a:t> </a:t>
            </a:r>
            <a:r>
              <a:rPr lang="en-AU" dirty="0" smtClean="0">
                <a:solidFill>
                  <a:srgbClr val="92D050"/>
                </a:solidFill>
              </a:rPr>
              <a:t>Chicago</a:t>
            </a:r>
          </a:p>
          <a:p>
            <a:pPr>
              <a:buFont typeface="Arial" pitchFamily="34" charset="0"/>
              <a:buChar char="•"/>
            </a:pPr>
            <a:r>
              <a:rPr lang="en-AU" dirty="0" smtClean="0"/>
              <a:t> </a:t>
            </a:r>
            <a:r>
              <a:rPr lang="en-AU" dirty="0" smtClean="0">
                <a:solidFill>
                  <a:schemeClr val="tx2">
                    <a:lumMod val="40000"/>
                    <a:lumOff val="60000"/>
                  </a:schemeClr>
                </a:solidFill>
              </a:rPr>
              <a:t>IEEE   (Institute of Electrical and Electronic Engineers)</a:t>
            </a:r>
          </a:p>
          <a:p>
            <a:endParaRPr lang="en-AU" dirty="0" smtClean="0"/>
          </a:p>
          <a:p>
            <a:r>
              <a:rPr lang="en-AU" dirty="0" smtClean="0">
                <a:solidFill>
                  <a:srgbClr val="FFFF00"/>
                </a:solidFill>
              </a:rPr>
              <a:t>At school, you have probably used Harvard method in your other subjects, and so you might want to mostly use this one for your SAT. </a:t>
            </a:r>
            <a:r>
              <a:rPr lang="en-AU" dirty="0" smtClean="0"/>
              <a:t/>
            </a:r>
            <a:br>
              <a:rPr lang="en-AU" dirty="0" smtClean="0"/>
            </a:br>
            <a:r>
              <a:rPr lang="en-AU" dirty="0" smtClean="0"/>
              <a:t/>
            </a:r>
            <a:br>
              <a:rPr lang="en-AU" dirty="0" smtClean="0"/>
            </a:br>
            <a:r>
              <a:rPr lang="en-AU" dirty="0" smtClean="0">
                <a:solidFill>
                  <a:srgbClr val="EE6EEE"/>
                </a:solidFill>
              </a:rPr>
              <a:t>APA is another method widely used by students for providing citations (references) on their assignments.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52226" name="Picture 2"/>
          <p:cNvPicPr>
            <a:picLocks noChangeAspect="1" noChangeArrowheads="1"/>
          </p:cNvPicPr>
          <p:nvPr/>
        </p:nvPicPr>
        <p:blipFill>
          <a:blip r:embed="rId2" cstate="print"/>
          <a:srcRect/>
          <a:stretch>
            <a:fillRect/>
          </a:stretch>
        </p:blipFill>
        <p:spPr bwMode="auto">
          <a:xfrm>
            <a:off x="7020272" y="116632"/>
            <a:ext cx="2047564" cy="2016224"/>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Harvard Bibliography</a:t>
            </a:r>
            <a:endParaRPr lang="en-AU" dirty="0"/>
          </a:p>
        </p:txBody>
      </p:sp>
      <p:sp>
        <p:nvSpPr>
          <p:cNvPr id="3" name="Content Placeholder 2"/>
          <p:cNvSpPr>
            <a:spLocks noGrp="1"/>
          </p:cNvSpPr>
          <p:nvPr>
            <p:ph sz="quarter" idx="1"/>
          </p:nvPr>
        </p:nvSpPr>
        <p:spPr>
          <a:xfrm>
            <a:off x="457200" y="2748061"/>
            <a:ext cx="6491064" cy="3921299"/>
          </a:xfrm>
        </p:spPr>
        <p:txBody>
          <a:bodyPr>
            <a:normAutofit fontScale="77500" lnSpcReduction="20000"/>
          </a:bodyPr>
          <a:lstStyle/>
          <a:p>
            <a:r>
              <a:rPr lang="en-AU" dirty="0" smtClean="0"/>
              <a:t>Using the Harvard Referencing System – Australian Version a bibliography should follow the following: -</a:t>
            </a:r>
          </a:p>
          <a:p>
            <a:pPr lvl="1"/>
            <a:r>
              <a:rPr lang="en-AU" dirty="0" smtClean="0"/>
              <a:t>Written in alphabetical order citation – ignore ‘the’, ‘a’, and ‘an’ at the start</a:t>
            </a:r>
          </a:p>
          <a:p>
            <a:pPr lvl="1"/>
            <a:r>
              <a:rPr lang="en-AU" dirty="0" smtClean="0"/>
              <a:t>Double line spaced between entries</a:t>
            </a:r>
          </a:p>
          <a:p>
            <a:pPr lvl="1"/>
            <a:r>
              <a:rPr lang="en-AU" dirty="0" smtClean="0"/>
              <a:t>Written on a separate sheet of paper with the heading Bibliography</a:t>
            </a:r>
          </a:p>
          <a:p>
            <a:pPr lvl="1"/>
            <a:r>
              <a:rPr lang="en-AU" dirty="0" smtClean="0"/>
              <a:t>The last page of your assignment</a:t>
            </a:r>
          </a:p>
          <a:p>
            <a:pPr lvl="1"/>
            <a:r>
              <a:rPr lang="en-AU" dirty="0" smtClean="0"/>
              <a:t>In-text citations should agree with the Bibliography</a:t>
            </a:r>
            <a:endParaRPr lang="en-AU" dirty="0"/>
          </a:p>
        </p:txBody>
      </p:sp>
      <p:pic>
        <p:nvPicPr>
          <p:cNvPr id="4" name="Picture 3" descr="oprah.jpg"/>
          <p:cNvPicPr>
            <a:picLocks noChangeAspect="1"/>
          </p:cNvPicPr>
          <p:nvPr/>
        </p:nvPicPr>
        <p:blipFill>
          <a:blip r:embed="rId2" cstate="print"/>
          <a:stretch>
            <a:fillRect/>
          </a:stretch>
        </p:blipFill>
        <p:spPr>
          <a:xfrm>
            <a:off x="5868144" y="116632"/>
            <a:ext cx="3173338" cy="2376196"/>
          </a:xfrm>
          <a:prstGeom prst="rect">
            <a:avLst/>
          </a:prstGeom>
        </p:spPr>
      </p:pic>
    </p:spTree>
    <p:extLst>
      <p:ext uri="{BB962C8B-B14F-4D97-AF65-F5344CB8AC3E}">
        <p14:creationId xmlns:p14="http://schemas.microsoft.com/office/powerpoint/2010/main" xmlns="" val="224963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In-text </a:t>
            </a:r>
            <a:r>
              <a:rPr lang="en-AU" dirty="0" smtClean="0"/>
              <a:t>References </a:t>
            </a:r>
            <a:r>
              <a:rPr lang="en-AU" dirty="0"/>
              <a:t>(Quotes) </a:t>
            </a:r>
          </a:p>
        </p:txBody>
      </p:sp>
      <p:sp>
        <p:nvSpPr>
          <p:cNvPr id="3" name="Content Placeholder 2"/>
          <p:cNvSpPr>
            <a:spLocks noGrp="1"/>
          </p:cNvSpPr>
          <p:nvPr>
            <p:ph sz="quarter" idx="1"/>
          </p:nvPr>
        </p:nvSpPr>
        <p:spPr/>
        <p:txBody>
          <a:bodyPr>
            <a:normAutofit fontScale="85000" lnSpcReduction="20000"/>
          </a:bodyPr>
          <a:lstStyle/>
          <a:p>
            <a:r>
              <a:rPr lang="en-AU" dirty="0" smtClean="0"/>
              <a:t>There </a:t>
            </a:r>
            <a:r>
              <a:rPr lang="en-AU" dirty="0"/>
              <a:t>are two types of in-text references (Quotes) </a:t>
            </a:r>
          </a:p>
          <a:p>
            <a:pPr lvl="1"/>
            <a:r>
              <a:rPr lang="en-AU" b="1" dirty="0"/>
              <a:t>Direct quotes </a:t>
            </a:r>
            <a:r>
              <a:rPr lang="en-AU" dirty="0"/>
              <a:t>– written within single quotation marks – the exact words of the author, show the author, date, page details; use sparingly, words are not included in word count. </a:t>
            </a:r>
          </a:p>
          <a:p>
            <a:pPr lvl="1"/>
            <a:r>
              <a:rPr lang="en-AU" b="1" dirty="0" smtClean="0"/>
              <a:t>Indirect </a:t>
            </a:r>
            <a:r>
              <a:rPr lang="en-AU" b="1" dirty="0"/>
              <a:t>quotes</a:t>
            </a:r>
            <a:r>
              <a:rPr lang="en-AU" dirty="0"/>
              <a:t>- using the </a:t>
            </a:r>
            <a:r>
              <a:rPr lang="en-AU" dirty="0" err="1"/>
              <a:t>author‟s</a:t>
            </a:r>
            <a:r>
              <a:rPr lang="en-AU" dirty="0"/>
              <a:t> ideas, not the exact words, show author, date page details; preferred option, words count in word </a:t>
            </a:r>
            <a:r>
              <a:rPr lang="en-AU" dirty="0" smtClean="0"/>
              <a:t>limit if you are writing an essay with a limit. </a:t>
            </a:r>
            <a:endParaRPr lang="en-AU" dirty="0"/>
          </a:p>
        </p:txBody>
      </p:sp>
      <p:pic>
        <p:nvPicPr>
          <p:cNvPr id="5" name="Picture 1"/>
          <p:cNvPicPr>
            <a:picLocks noChangeAspect="1" noChangeArrowheads="1"/>
          </p:cNvPicPr>
          <p:nvPr/>
        </p:nvPicPr>
        <p:blipFill>
          <a:blip r:embed="rId2" cstate="print"/>
          <a:srcRect/>
          <a:stretch>
            <a:fillRect/>
          </a:stretch>
        </p:blipFill>
        <p:spPr bwMode="auto">
          <a:xfrm>
            <a:off x="5944435" y="116632"/>
            <a:ext cx="3092880" cy="2088232"/>
          </a:xfrm>
          <a:prstGeom prst="rect">
            <a:avLst/>
          </a:prstGeom>
          <a:noFill/>
          <a:ln w="9525">
            <a:noFill/>
            <a:miter lim="800000"/>
            <a:headEnd/>
            <a:tailEnd/>
          </a:ln>
        </p:spPr>
      </p:pic>
    </p:spTree>
    <p:extLst>
      <p:ext uri="{BB962C8B-B14F-4D97-AF65-F5344CB8AC3E}">
        <p14:creationId xmlns:p14="http://schemas.microsoft.com/office/powerpoint/2010/main" xmlns="" val="374120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Open and Closed Questions</a:t>
            </a:r>
            <a:endParaRPr lang="en-AU" dirty="0"/>
          </a:p>
        </p:txBody>
      </p:sp>
      <p:sp>
        <p:nvSpPr>
          <p:cNvPr id="3" name="Subtitle 2"/>
          <p:cNvSpPr>
            <a:spLocks noGrp="1"/>
          </p:cNvSpPr>
          <p:nvPr>
            <p:ph type="subTitle" idx="1"/>
          </p:nvPr>
        </p:nvSpPr>
        <p:spPr>
          <a:xfrm>
            <a:off x="467544" y="1628800"/>
            <a:ext cx="6552728" cy="5040560"/>
          </a:xfrm>
        </p:spPr>
        <p:txBody>
          <a:bodyPr>
            <a:normAutofit fontScale="85000" lnSpcReduction="10000"/>
          </a:bodyPr>
          <a:lstStyle/>
          <a:p>
            <a:r>
              <a:rPr lang="en-AU" u="sng" dirty="0" smtClean="0">
                <a:solidFill>
                  <a:schemeClr val="tx2">
                    <a:lumMod val="40000"/>
                    <a:lumOff val="60000"/>
                  </a:schemeClr>
                </a:solidFill>
              </a:rPr>
              <a:t>CLOSED Questions</a:t>
            </a:r>
            <a:r>
              <a:rPr lang="en-AU" dirty="0" smtClean="0">
                <a:solidFill>
                  <a:schemeClr val="tx2">
                    <a:lumMod val="40000"/>
                    <a:lumOff val="60000"/>
                  </a:schemeClr>
                </a:solidFill>
              </a:rPr>
              <a:t> only allow </a:t>
            </a:r>
            <a:br>
              <a:rPr lang="en-AU" dirty="0" smtClean="0">
                <a:solidFill>
                  <a:schemeClr val="tx2">
                    <a:lumMod val="40000"/>
                    <a:lumOff val="60000"/>
                  </a:schemeClr>
                </a:solidFill>
              </a:rPr>
            </a:br>
            <a:r>
              <a:rPr lang="en-AU" dirty="0" smtClean="0">
                <a:solidFill>
                  <a:schemeClr val="tx2">
                    <a:lumMod val="40000"/>
                    <a:lumOff val="60000"/>
                  </a:schemeClr>
                </a:solidFill>
              </a:rPr>
              <a:t>a limited number of responses, and are often found on Exams and Surveys.  True/False, Multiple Choice, calculated number value etc. </a:t>
            </a:r>
            <a:br>
              <a:rPr lang="en-AU" dirty="0" smtClean="0">
                <a:solidFill>
                  <a:schemeClr val="tx2">
                    <a:lumMod val="40000"/>
                    <a:lumOff val="60000"/>
                  </a:schemeClr>
                </a:solidFill>
              </a:rPr>
            </a:br>
            <a:r>
              <a:rPr lang="en-AU" dirty="0" smtClean="0">
                <a:solidFill>
                  <a:schemeClr val="tx2">
                    <a:lumMod val="40000"/>
                    <a:lumOff val="60000"/>
                  </a:schemeClr>
                </a:solidFill>
              </a:rPr>
              <a:t/>
            </a:r>
            <a:br>
              <a:rPr lang="en-AU" dirty="0" smtClean="0">
                <a:solidFill>
                  <a:schemeClr val="tx2">
                    <a:lumMod val="40000"/>
                    <a:lumOff val="60000"/>
                  </a:schemeClr>
                </a:solidFill>
              </a:rPr>
            </a:br>
            <a:r>
              <a:rPr lang="en-AU" u="sng" dirty="0" smtClean="0">
                <a:solidFill>
                  <a:srgbClr val="EE6EEE"/>
                </a:solidFill>
              </a:rPr>
              <a:t>OPEN Questions</a:t>
            </a:r>
            <a:r>
              <a:rPr lang="en-AU" dirty="0" smtClean="0">
                <a:solidFill>
                  <a:srgbClr val="EE6EEE"/>
                </a:solidFill>
              </a:rPr>
              <a:t> do not limit or restrict the responses that can be made. These are used a lot in Interviews, “Short Answer Questions”, and Creative Essays.</a:t>
            </a:r>
            <a:br>
              <a:rPr lang="en-AU" dirty="0" smtClean="0">
                <a:solidFill>
                  <a:srgbClr val="EE6EEE"/>
                </a:solidFill>
              </a:rPr>
            </a:br>
            <a:r>
              <a:rPr lang="en-AU" dirty="0" smtClean="0"/>
              <a:t/>
            </a:r>
            <a:br>
              <a:rPr lang="en-AU" dirty="0" smtClean="0"/>
            </a:br>
            <a:endParaRPr lang="en-AU"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6588224" y="116632"/>
            <a:ext cx="2439132" cy="2129401"/>
          </a:xfrm>
          <a:prstGeom prst="rect">
            <a:avLst/>
          </a:prstGeom>
          <a:noFill/>
          <a:ln w="9525">
            <a:noFill/>
            <a:miter lim="800000"/>
            <a:headEnd/>
            <a:tailEnd/>
          </a:ln>
        </p:spPr>
      </p:pic>
      <p:sp>
        <p:nvSpPr>
          <p:cNvPr id="6" name="TextBox 5"/>
          <p:cNvSpPr txBox="1"/>
          <p:nvPr/>
        </p:nvSpPr>
        <p:spPr>
          <a:xfrm>
            <a:off x="6948264" y="2564904"/>
            <a:ext cx="1747594" cy="369332"/>
          </a:xfrm>
          <a:prstGeom prst="rect">
            <a:avLst/>
          </a:prstGeom>
          <a:noFill/>
        </p:spPr>
        <p:txBody>
          <a:bodyPr wrap="none" rtlCol="0">
            <a:spAutoFit/>
          </a:bodyPr>
          <a:lstStyle/>
          <a:p>
            <a:r>
              <a:rPr lang="en-AU" dirty="0" smtClean="0"/>
              <a:t>True or False? </a:t>
            </a:r>
            <a:endParaRPr lang="en-AU" dirty="0"/>
          </a:p>
        </p:txBody>
      </p:sp>
      <p:sp>
        <p:nvSpPr>
          <p:cNvPr id="7" name="Up Arrow 6"/>
          <p:cNvSpPr/>
          <p:nvPr/>
        </p:nvSpPr>
        <p:spPr>
          <a:xfrm>
            <a:off x="7524328" y="2276872"/>
            <a:ext cx="360040" cy="288032"/>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97379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In-text References (Quotes) </a:t>
            </a:r>
            <a:endParaRPr lang="en-AU" dirty="0"/>
          </a:p>
        </p:txBody>
      </p:sp>
      <p:sp>
        <p:nvSpPr>
          <p:cNvPr id="3" name="Content Placeholder 2"/>
          <p:cNvSpPr>
            <a:spLocks noGrp="1"/>
          </p:cNvSpPr>
          <p:nvPr>
            <p:ph idx="1"/>
          </p:nvPr>
        </p:nvSpPr>
        <p:spPr/>
        <p:txBody>
          <a:bodyPr>
            <a:normAutofit fontScale="92500" lnSpcReduction="20000"/>
          </a:bodyPr>
          <a:lstStyle/>
          <a:p>
            <a:r>
              <a:rPr lang="en-AU" dirty="0"/>
              <a:t>Always refer to the author of the quote either by: </a:t>
            </a:r>
          </a:p>
          <a:p>
            <a:pPr lvl="1"/>
            <a:r>
              <a:rPr lang="en-AU" b="1" dirty="0"/>
              <a:t>Author integrated into the main sentence</a:t>
            </a:r>
            <a:r>
              <a:rPr lang="en-AU" dirty="0"/>
              <a:t>: Ferrari J (2007 p. 13) warns </a:t>
            </a:r>
            <a:r>
              <a:rPr lang="en-AU" dirty="0" smtClean="0"/>
              <a:t>“Teachers </a:t>
            </a:r>
            <a:r>
              <a:rPr lang="en-AU" dirty="0"/>
              <a:t>are beginning to find they are being expected to provide</a:t>
            </a:r>
            <a:r>
              <a:rPr lang="en-AU" dirty="0" smtClean="0"/>
              <a:t>…”. </a:t>
            </a:r>
            <a:endParaRPr lang="en-AU" dirty="0"/>
          </a:p>
          <a:p>
            <a:pPr lvl="1"/>
            <a:r>
              <a:rPr lang="en-AU" b="1" dirty="0"/>
              <a:t>Author not integrated into the main sentence</a:t>
            </a:r>
            <a:r>
              <a:rPr lang="en-AU" dirty="0"/>
              <a:t>: Teachers are increasingly required to… (Ferrari 2007, p.13). </a:t>
            </a:r>
          </a:p>
        </p:txBody>
      </p:sp>
      <p:pic>
        <p:nvPicPr>
          <p:cNvPr id="5" name="Picture 2" descr="http://www.imglols.com/wp-content/main/2012_02/chewbacca-quote-of-the-day.jpg"/>
          <p:cNvPicPr>
            <a:picLocks noChangeAspect="1" noChangeArrowheads="1"/>
          </p:cNvPicPr>
          <p:nvPr/>
        </p:nvPicPr>
        <p:blipFill>
          <a:blip r:embed="rId2" cstate="print"/>
          <a:srcRect/>
          <a:stretch>
            <a:fillRect/>
          </a:stretch>
        </p:blipFill>
        <p:spPr bwMode="auto">
          <a:xfrm>
            <a:off x="6300192" y="116632"/>
            <a:ext cx="2736304" cy="2030626"/>
          </a:xfrm>
          <a:prstGeom prst="rect">
            <a:avLst/>
          </a:prstGeom>
          <a:noFill/>
        </p:spPr>
      </p:pic>
    </p:spTree>
    <p:extLst>
      <p:ext uri="{BB962C8B-B14F-4D97-AF65-F5344CB8AC3E}">
        <p14:creationId xmlns:p14="http://schemas.microsoft.com/office/powerpoint/2010/main" xmlns="" val="2646302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990656" cy="1008111"/>
          </a:xfrm>
        </p:spPr>
        <p:txBody>
          <a:bodyPr/>
          <a:lstStyle/>
          <a:p>
            <a:r>
              <a:rPr lang="en-AU" dirty="0" smtClean="0"/>
              <a:t>Referencing Websites – Page 110 </a:t>
            </a:r>
            <a:endParaRPr lang="en-AU" dirty="0"/>
          </a:p>
        </p:txBody>
      </p:sp>
      <p:pic>
        <p:nvPicPr>
          <p:cNvPr id="54275" name="Picture 3"/>
          <p:cNvPicPr>
            <a:picLocks noChangeAspect="1" noChangeArrowheads="1"/>
          </p:cNvPicPr>
          <p:nvPr/>
        </p:nvPicPr>
        <p:blipFill>
          <a:blip r:embed="rId2" cstate="print">
            <a:lum bright="-10000" contrast="10000"/>
          </a:blip>
          <a:srcRect/>
          <a:stretch>
            <a:fillRect/>
          </a:stretch>
        </p:blipFill>
        <p:spPr bwMode="auto">
          <a:xfrm>
            <a:off x="467544" y="1340768"/>
            <a:ext cx="7534275" cy="5229225"/>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Referencing our Primary Sources  </a:t>
            </a:r>
            <a:br>
              <a:rPr lang="en-AU" dirty="0" smtClean="0"/>
            </a:br>
            <a:r>
              <a:rPr lang="en-AU" dirty="0" smtClean="0"/>
              <a:t>(</a:t>
            </a:r>
            <a:r>
              <a:rPr lang="en-AU" dirty="0" err="1" smtClean="0"/>
              <a:t>Eg</a:t>
            </a:r>
            <a:r>
              <a:rPr lang="en-AU" dirty="0" smtClean="0"/>
              <a:t>. INTERVIEWS) </a:t>
            </a:r>
            <a:endParaRPr lang="en-AU" dirty="0"/>
          </a:p>
        </p:txBody>
      </p:sp>
      <p:sp>
        <p:nvSpPr>
          <p:cNvPr id="3" name="Content Placeholder 2"/>
          <p:cNvSpPr>
            <a:spLocks noGrp="1"/>
          </p:cNvSpPr>
          <p:nvPr>
            <p:ph sz="quarter" idx="1"/>
          </p:nvPr>
        </p:nvSpPr>
        <p:spPr>
          <a:xfrm>
            <a:off x="457200" y="1628800"/>
            <a:ext cx="6491064" cy="4497363"/>
          </a:xfrm>
        </p:spPr>
        <p:txBody>
          <a:bodyPr>
            <a:normAutofit fontScale="62500" lnSpcReduction="20000"/>
          </a:bodyPr>
          <a:lstStyle/>
          <a:p>
            <a:r>
              <a:rPr lang="en-AU" dirty="0" smtClean="0">
                <a:solidFill>
                  <a:schemeClr val="tx2">
                    <a:lumMod val="40000"/>
                    <a:lumOff val="60000"/>
                  </a:schemeClr>
                </a:solidFill>
              </a:rPr>
              <a:t>Just like any other reference, primary sources need to be cited too.</a:t>
            </a:r>
          </a:p>
          <a:p>
            <a:r>
              <a:rPr lang="en-AU" dirty="0" smtClean="0">
                <a:solidFill>
                  <a:srgbClr val="EE6EEE"/>
                </a:solidFill>
              </a:rPr>
              <a:t>Once the interview and analysis has been completed by producing written results, this information becomes secondary sources.  </a:t>
            </a:r>
          </a:p>
          <a:p>
            <a:r>
              <a:rPr lang="en-AU" dirty="0" smtClean="0">
                <a:solidFill>
                  <a:schemeClr val="tx2">
                    <a:lumMod val="40000"/>
                    <a:lumOff val="60000"/>
                  </a:schemeClr>
                </a:solidFill>
              </a:rPr>
              <a:t>Quotes from the interviewee can be cited in the same way you would cite a book or newspaper article.</a:t>
            </a:r>
          </a:p>
          <a:p>
            <a:r>
              <a:rPr lang="en-AU" dirty="0" smtClean="0">
                <a:solidFill>
                  <a:srgbClr val="EE6EEE"/>
                </a:solidFill>
              </a:rPr>
              <a:t>When using an interview, the following </a:t>
            </a:r>
            <a:br>
              <a:rPr lang="en-AU" dirty="0" smtClean="0">
                <a:solidFill>
                  <a:srgbClr val="EE6EEE"/>
                </a:solidFill>
              </a:rPr>
            </a:br>
            <a:r>
              <a:rPr lang="en-AU" dirty="0" smtClean="0">
                <a:solidFill>
                  <a:srgbClr val="EE6EEE"/>
                </a:solidFill>
              </a:rPr>
              <a:t>needs to be attached to allow for any </a:t>
            </a:r>
            <a:br>
              <a:rPr lang="en-AU" dirty="0" smtClean="0">
                <a:solidFill>
                  <a:srgbClr val="EE6EEE"/>
                </a:solidFill>
              </a:rPr>
            </a:br>
            <a:r>
              <a:rPr lang="en-AU" dirty="0" smtClean="0">
                <a:solidFill>
                  <a:srgbClr val="EE6EEE"/>
                </a:solidFill>
              </a:rPr>
              <a:t>follow up: -</a:t>
            </a:r>
          </a:p>
          <a:p>
            <a:pPr lvl="1"/>
            <a:r>
              <a:rPr lang="en-AU" dirty="0" smtClean="0">
                <a:solidFill>
                  <a:srgbClr val="EE6EEE"/>
                </a:solidFill>
              </a:rPr>
              <a:t>Name of Interviewee</a:t>
            </a:r>
          </a:p>
          <a:p>
            <a:pPr lvl="1"/>
            <a:r>
              <a:rPr lang="en-AU" dirty="0" smtClean="0">
                <a:solidFill>
                  <a:srgbClr val="EE6EEE"/>
                </a:solidFill>
              </a:rPr>
              <a:t>Date and Place of Interview</a:t>
            </a:r>
          </a:p>
          <a:p>
            <a:pPr lvl="1"/>
            <a:r>
              <a:rPr lang="en-AU" dirty="0" smtClean="0">
                <a:solidFill>
                  <a:srgbClr val="EE6EEE"/>
                </a:solidFill>
              </a:rPr>
              <a:t>Contact information of Interviewee</a:t>
            </a:r>
          </a:p>
          <a:p>
            <a:pPr lvl="1"/>
            <a:r>
              <a:rPr lang="en-AU" dirty="0" smtClean="0">
                <a:solidFill>
                  <a:srgbClr val="EE6EEE"/>
                </a:solidFill>
              </a:rPr>
              <a:t>How the interview was conducted</a:t>
            </a:r>
          </a:p>
          <a:p>
            <a:pPr lvl="1"/>
            <a:r>
              <a:rPr lang="en-AU" dirty="0" smtClean="0">
                <a:solidFill>
                  <a:srgbClr val="EE6EEE"/>
                </a:solidFill>
              </a:rPr>
              <a:t>Your name and contact details.</a:t>
            </a:r>
            <a:endParaRPr lang="en-AU" dirty="0">
              <a:solidFill>
                <a:srgbClr val="EE6EEE"/>
              </a:solidFill>
            </a:endParaRPr>
          </a:p>
        </p:txBody>
      </p:sp>
      <p:pic>
        <p:nvPicPr>
          <p:cNvPr id="55298" name="Picture 2"/>
          <p:cNvPicPr>
            <a:picLocks noChangeAspect="1" noChangeArrowheads="1"/>
          </p:cNvPicPr>
          <p:nvPr/>
        </p:nvPicPr>
        <p:blipFill>
          <a:blip r:embed="rId2" cstate="print"/>
          <a:srcRect/>
          <a:stretch>
            <a:fillRect/>
          </a:stretch>
        </p:blipFill>
        <p:spPr bwMode="auto">
          <a:xfrm>
            <a:off x="5724128" y="4470787"/>
            <a:ext cx="3347864" cy="2270581"/>
          </a:xfrm>
          <a:prstGeom prst="rect">
            <a:avLst/>
          </a:prstGeom>
          <a:noFill/>
          <a:ln w="9525">
            <a:noFill/>
            <a:miter lim="800000"/>
            <a:headEnd/>
            <a:tailEnd/>
          </a:ln>
        </p:spPr>
      </p:pic>
    </p:spTree>
    <p:extLst>
      <p:ext uri="{BB962C8B-B14F-4D97-AF65-F5344CB8AC3E}">
        <p14:creationId xmlns="" xmlns:p14="http://schemas.microsoft.com/office/powerpoint/2010/main" val="427846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Classwork / Homework</a:t>
            </a:r>
            <a:endParaRPr lang="en-AU" dirty="0"/>
          </a:p>
        </p:txBody>
      </p:sp>
      <p:sp>
        <p:nvSpPr>
          <p:cNvPr id="3" name="Subtitle 2"/>
          <p:cNvSpPr>
            <a:spLocks noGrp="1"/>
          </p:cNvSpPr>
          <p:nvPr>
            <p:ph type="subTitle" idx="1"/>
          </p:nvPr>
        </p:nvSpPr>
        <p:spPr/>
        <p:txBody>
          <a:bodyPr>
            <a:normAutofit fontScale="92500" lnSpcReduction="10000"/>
          </a:bodyPr>
          <a:lstStyle/>
          <a:p>
            <a:r>
              <a:rPr lang="en-AU" dirty="0" smtClean="0">
                <a:solidFill>
                  <a:schemeClr val="tx2">
                    <a:lumMod val="40000"/>
                    <a:lumOff val="60000"/>
                  </a:schemeClr>
                </a:solidFill>
              </a:rPr>
              <a:t>Read fully through pages 94 to 111 of the Textbook</a:t>
            </a:r>
          </a:p>
          <a:p>
            <a:endParaRPr lang="en-AU" dirty="0"/>
          </a:p>
          <a:p>
            <a:r>
              <a:rPr lang="en-AU" dirty="0" smtClean="0">
                <a:solidFill>
                  <a:srgbClr val="EE6EEE"/>
                </a:solidFill>
              </a:rPr>
              <a:t>Learn the Essential Glossary Terms on page 124</a:t>
            </a:r>
          </a:p>
          <a:p>
            <a:endParaRPr lang="en-AU" dirty="0"/>
          </a:p>
          <a:p>
            <a:r>
              <a:rPr lang="en-AU" b="1" dirty="0" smtClean="0">
                <a:solidFill>
                  <a:srgbClr val="FFC000"/>
                </a:solidFill>
              </a:rPr>
              <a:t>TYK Questions 9 to 16 </a:t>
            </a:r>
            <a:br>
              <a:rPr lang="en-AU" b="1" dirty="0" smtClean="0">
                <a:solidFill>
                  <a:srgbClr val="FFC000"/>
                </a:solidFill>
              </a:rPr>
            </a:br>
            <a:r>
              <a:rPr lang="en-AU" b="1" dirty="0" smtClean="0">
                <a:solidFill>
                  <a:srgbClr val="FFC000"/>
                </a:solidFill>
              </a:rPr>
              <a:t>test your knowledge on page 126</a:t>
            </a:r>
            <a:endParaRPr lang="en-AU" b="1" dirty="0">
              <a:solidFill>
                <a:srgbClr val="FFC000"/>
              </a:solidFill>
            </a:endParaRPr>
          </a:p>
        </p:txBody>
      </p:sp>
      <p:pic>
        <p:nvPicPr>
          <p:cNvPr id="7169" name="Picture 1"/>
          <p:cNvPicPr>
            <a:picLocks noChangeAspect="1" noChangeArrowheads="1"/>
          </p:cNvPicPr>
          <p:nvPr/>
        </p:nvPicPr>
        <p:blipFill>
          <a:blip r:embed="rId2" cstate="print"/>
          <a:srcRect/>
          <a:stretch>
            <a:fillRect/>
          </a:stretch>
        </p:blipFill>
        <p:spPr bwMode="auto">
          <a:xfrm>
            <a:off x="6915150" y="116632"/>
            <a:ext cx="2228850" cy="2914650"/>
          </a:xfrm>
          <a:prstGeom prst="rect">
            <a:avLst/>
          </a:prstGeom>
          <a:noFill/>
          <a:ln w="9525">
            <a:noFill/>
            <a:miter lim="800000"/>
            <a:headEnd/>
            <a:tailEnd/>
          </a:ln>
        </p:spPr>
      </p:pic>
    </p:spTree>
    <p:extLst>
      <p:ext uri="{BB962C8B-B14F-4D97-AF65-F5344CB8AC3E}">
        <p14:creationId xmlns:p14="http://schemas.microsoft.com/office/powerpoint/2010/main" xmlns="" val="55520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Closed Questions</a:t>
            </a:r>
            <a:endParaRPr lang="en-AU" dirty="0"/>
          </a:p>
        </p:txBody>
      </p:sp>
      <p:sp>
        <p:nvSpPr>
          <p:cNvPr id="3" name="Content Placeholder 2"/>
          <p:cNvSpPr>
            <a:spLocks noGrp="1"/>
          </p:cNvSpPr>
          <p:nvPr>
            <p:ph type="subTitle" idx="1"/>
          </p:nvPr>
        </p:nvSpPr>
        <p:spPr>
          <a:xfrm>
            <a:off x="467544" y="1268760"/>
            <a:ext cx="7344816" cy="1512168"/>
          </a:xfrm>
        </p:spPr>
        <p:txBody>
          <a:bodyPr>
            <a:normAutofit fontScale="70000" lnSpcReduction="20000"/>
          </a:bodyPr>
          <a:lstStyle/>
          <a:p>
            <a:r>
              <a:rPr lang="en-AU" dirty="0" smtClean="0"/>
              <a:t>Not a lot can happen on responses </a:t>
            </a:r>
            <a:br>
              <a:rPr lang="en-AU" dirty="0" smtClean="0"/>
            </a:br>
            <a:r>
              <a:rPr lang="en-AU" dirty="0" smtClean="0"/>
              <a:t>to closed Questions.</a:t>
            </a:r>
            <a:br>
              <a:rPr lang="en-AU" dirty="0" smtClean="0"/>
            </a:br>
            <a:r>
              <a:rPr lang="en-AU" dirty="0" smtClean="0"/>
              <a:t/>
            </a:r>
            <a:br>
              <a:rPr lang="en-AU" dirty="0" smtClean="0"/>
            </a:br>
            <a:r>
              <a:rPr lang="en-AU" dirty="0" smtClean="0"/>
              <a:t>This makes them easier to process.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30721" name="Picture 1"/>
          <p:cNvPicPr>
            <a:picLocks noChangeAspect="1" noChangeArrowheads="1"/>
          </p:cNvPicPr>
          <p:nvPr/>
        </p:nvPicPr>
        <p:blipFill>
          <a:blip r:embed="rId2" cstate="print"/>
          <a:srcRect/>
          <a:stretch>
            <a:fillRect/>
          </a:stretch>
        </p:blipFill>
        <p:spPr bwMode="auto">
          <a:xfrm>
            <a:off x="6660232" y="116632"/>
            <a:ext cx="2371791" cy="2664295"/>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rot="21150383">
            <a:off x="6901093" y="1020370"/>
            <a:ext cx="635617" cy="422509"/>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lum bright="-10000" contrast="10000"/>
          </a:blip>
          <a:srcRect/>
          <a:stretch>
            <a:fillRect/>
          </a:stretch>
        </p:blipFill>
        <p:spPr bwMode="auto">
          <a:xfrm>
            <a:off x="323528" y="2916050"/>
            <a:ext cx="7488832" cy="3753310"/>
          </a:xfrm>
          <a:prstGeom prst="rect">
            <a:avLst/>
          </a:prstGeom>
          <a:noFill/>
          <a:ln w="9525">
            <a:noFill/>
            <a:miter lim="800000"/>
            <a:headEnd/>
            <a:tailEnd/>
          </a:ln>
        </p:spPr>
      </p:pic>
      <p:sp>
        <p:nvSpPr>
          <p:cNvPr id="8" name="Oval 7"/>
          <p:cNvSpPr/>
          <p:nvPr/>
        </p:nvSpPr>
        <p:spPr>
          <a:xfrm>
            <a:off x="323528" y="4725144"/>
            <a:ext cx="1296144" cy="576064"/>
          </a:xfrm>
          <a:prstGeom prst="ellipse">
            <a:avLst/>
          </a:prstGeom>
          <a:solidFill>
            <a:schemeClr val="accent1">
              <a:alpha val="0"/>
            </a:schemeClr>
          </a:solidFill>
          <a:ln>
            <a:solidFill>
              <a:srgbClr val="B41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p:cNvPicPr>
            <a:picLocks noChangeAspect="1" noChangeArrowheads="1"/>
          </p:cNvPicPr>
          <p:nvPr/>
        </p:nvPicPr>
        <p:blipFill>
          <a:blip r:embed="rId5" cstate="print"/>
          <a:srcRect/>
          <a:stretch>
            <a:fillRect/>
          </a:stretch>
        </p:blipFill>
        <p:spPr bwMode="auto">
          <a:xfrm>
            <a:off x="5292080" y="1988840"/>
            <a:ext cx="696028" cy="536451"/>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Closed Questions</a:t>
            </a:r>
            <a:endParaRPr lang="en-AU" dirty="0"/>
          </a:p>
        </p:txBody>
      </p:sp>
      <p:sp>
        <p:nvSpPr>
          <p:cNvPr id="11" name="Subtitle 2"/>
          <p:cNvSpPr>
            <a:spLocks noGrp="1"/>
          </p:cNvSpPr>
          <p:nvPr>
            <p:ph type="subTitle" idx="1"/>
          </p:nvPr>
        </p:nvSpPr>
        <p:spPr>
          <a:xfrm>
            <a:off x="467544" y="1412776"/>
            <a:ext cx="5328592" cy="4104456"/>
          </a:xfrm>
        </p:spPr>
        <p:txBody>
          <a:bodyPr>
            <a:normAutofit fontScale="85000" lnSpcReduction="20000"/>
          </a:bodyPr>
          <a:lstStyle/>
          <a:p>
            <a:r>
              <a:rPr lang="en-AU" dirty="0" smtClean="0"/>
              <a:t>Closed Questions – Limiting the choice of responses should also prevent your respondents from giving detailed answers and also make it quicker and easier for them to respond.</a:t>
            </a:r>
            <a:br>
              <a:rPr lang="en-AU" dirty="0" smtClean="0"/>
            </a:br>
            <a:r>
              <a:rPr lang="en-AU" dirty="0" smtClean="0"/>
              <a:t/>
            </a:r>
            <a:br>
              <a:rPr lang="en-AU" dirty="0" smtClean="0"/>
            </a:br>
            <a:r>
              <a:rPr lang="en-AU" dirty="0" smtClean="0">
                <a:solidFill>
                  <a:srgbClr val="FFFF00"/>
                </a:solidFill>
              </a:rPr>
              <a:t>So Closed Questions make it easier for both the Survey Participants and for the person examining the results. </a:t>
            </a:r>
            <a:endParaRPr lang="en-AU" dirty="0">
              <a:solidFill>
                <a:srgbClr val="FFFF00"/>
              </a:solidFill>
            </a:endParaRPr>
          </a:p>
        </p:txBody>
      </p:sp>
      <p:pic>
        <p:nvPicPr>
          <p:cNvPr id="12" name="Picture 2" descr="http://cdn.meme.am/instances/5959286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1375767"/>
            <a:ext cx="3038475" cy="378142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print"/>
          <a:srcRect/>
          <a:stretch>
            <a:fillRect/>
          </a:stretch>
        </p:blipFill>
        <p:spPr bwMode="auto">
          <a:xfrm>
            <a:off x="2195736" y="5229200"/>
            <a:ext cx="1440160" cy="1109977"/>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Closed Questions</a:t>
            </a:r>
            <a:endParaRPr lang="en-AU" dirty="0"/>
          </a:p>
        </p:txBody>
      </p:sp>
      <p:sp>
        <p:nvSpPr>
          <p:cNvPr id="6" name="Subtitle 2"/>
          <p:cNvSpPr txBox="1">
            <a:spLocks/>
          </p:cNvSpPr>
          <p:nvPr/>
        </p:nvSpPr>
        <p:spPr>
          <a:xfrm>
            <a:off x="683568" y="2276872"/>
            <a:ext cx="6552728" cy="4104456"/>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sng" strike="noStrike" kern="1200" cap="none" spc="0" normalizeH="0" baseline="0" noProof="0" dirty="0" smtClean="0">
                <a:ln>
                  <a:noFill/>
                </a:ln>
                <a:solidFill>
                  <a:schemeClr val="bg1">
                    <a:lumMod val="75000"/>
                  </a:schemeClr>
                </a:solidFill>
                <a:effectLst/>
                <a:uLnTx/>
                <a:uFillTx/>
                <a:latin typeface="+mn-lt"/>
                <a:ea typeface="+mn-ea"/>
                <a:cs typeface="+mn-cs"/>
              </a:rPr>
              <a:t>Usual Formats for closed questions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1" i="0" u="none" strike="noStrike" kern="1200" cap="none" spc="0" normalizeH="0" baseline="0" noProof="0" dirty="0" smtClean="0">
                <a:ln>
                  <a:noFill/>
                </a:ln>
                <a:solidFill>
                  <a:schemeClr val="tx2">
                    <a:lumMod val="40000"/>
                    <a:lumOff val="60000"/>
                  </a:schemeClr>
                </a:solidFill>
                <a:effectLst/>
                <a:uLnTx/>
                <a:uFillTx/>
                <a:latin typeface="+mn-lt"/>
                <a:ea typeface="+mn-ea"/>
                <a:cs typeface="+mn-cs"/>
              </a:rPr>
              <a:t>Radio Button </a:t>
            </a:r>
            <a:r>
              <a:rPr kumimoji="0" lang="en-AU" sz="3200" b="0" i="0" u="none" strike="noStrike" kern="1200" cap="none" spc="0" normalizeH="0" baseline="0" noProof="0" dirty="0" smtClean="0">
                <a:ln>
                  <a:noFill/>
                </a:ln>
                <a:solidFill>
                  <a:schemeClr val="tx2">
                    <a:lumMod val="40000"/>
                    <a:lumOff val="60000"/>
                  </a:schemeClr>
                </a:solidFill>
                <a:effectLst/>
                <a:uLnTx/>
                <a:uFillTx/>
                <a:latin typeface="+mn-lt"/>
                <a:ea typeface="+mn-ea"/>
                <a:cs typeface="+mn-cs"/>
              </a:rPr>
              <a:t>– Yes / No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1" i="0" u="none" strike="noStrike" kern="1200" cap="none" spc="0" normalizeH="0" baseline="0" noProof="0" dirty="0" smtClean="0">
                <a:ln>
                  <a:noFill/>
                </a:ln>
                <a:solidFill>
                  <a:srgbClr val="EE6EEE"/>
                </a:solidFill>
                <a:effectLst/>
                <a:uLnTx/>
                <a:uFillTx/>
                <a:latin typeface="+mn-lt"/>
                <a:ea typeface="+mn-ea"/>
                <a:cs typeface="+mn-cs"/>
              </a:rPr>
              <a:t>Multiple Choice  </a:t>
            </a:r>
            <a:r>
              <a:rPr kumimoji="0" lang="en-AU" sz="3200" b="0" i="0" u="none" strike="noStrike" kern="1200" cap="none" spc="0" normalizeH="0" baseline="0" noProof="0" dirty="0" smtClean="0">
                <a:ln>
                  <a:noFill/>
                </a:ln>
                <a:solidFill>
                  <a:srgbClr val="EE6EEE"/>
                </a:solidFill>
                <a:effectLst/>
                <a:uLnTx/>
                <a:uFillTx/>
                <a:latin typeface="+mn-lt"/>
                <a:ea typeface="+mn-ea"/>
                <a:cs typeface="+mn-cs"/>
              </a:rPr>
              <a:t>(3, 4 or 5 options)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1" i="0" u="none" strike="noStrike" kern="1200" cap="none" spc="0" normalizeH="0" baseline="0" noProof="0" dirty="0" err="1" smtClean="0">
                <a:ln>
                  <a:noFill/>
                </a:ln>
                <a:solidFill>
                  <a:srgbClr val="FFC000"/>
                </a:solidFill>
                <a:effectLst/>
                <a:uLnTx/>
                <a:uFillTx/>
                <a:latin typeface="+mn-lt"/>
                <a:ea typeface="+mn-ea"/>
                <a:cs typeface="+mn-cs"/>
              </a:rPr>
              <a:t>Likert</a:t>
            </a:r>
            <a:r>
              <a:rPr kumimoji="0" lang="en-AU" sz="3200" b="1" i="0" u="none" strike="noStrike" kern="1200" cap="none" spc="0" normalizeH="0" baseline="0" noProof="0" dirty="0" smtClean="0">
                <a:ln>
                  <a:noFill/>
                </a:ln>
                <a:solidFill>
                  <a:srgbClr val="FFC000"/>
                </a:solidFill>
                <a:effectLst/>
                <a:uLnTx/>
                <a:uFillTx/>
                <a:latin typeface="+mn-lt"/>
                <a:ea typeface="+mn-ea"/>
                <a:cs typeface="+mn-cs"/>
              </a:rPr>
              <a:t> Scale</a:t>
            </a:r>
            <a:r>
              <a:rPr kumimoji="0" lang="en-AU" sz="3200" b="0" i="0" u="none" strike="noStrike" kern="1200" cap="none" spc="0" normalizeH="0" baseline="0" noProof="0" dirty="0" smtClean="0">
                <a:ln>
                  <a:noFill/>
                </a:ln>
                <a:solidFill>
                  <a:srgbClr val="FFC000"/>
                </a:solidFill>
                <a:effectLst/>
                <a:uLnTx/>
                <a:uFillTx/>
                <a:latin typeface="+mn-lt"/>
                <a:ea typeface="+mn-ea"/>
                <a:cs typeface="+mn-cs"/>
              </a:rPr>
              <a:t> – strongly agree / agree / undecided / disagree / strongly disagree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1" i="0" u="none" strike="noStrike" kern="1200" cap="none" spc="0" normalizeH="0" baseline="0" noProof="0" dirty="0" smtClean="0">
                <a:ln>
                  <a:noFill/>
                </a:ln>
                <a:solidFill>
                  <a:srgbClr val="92D050"/>
                </a:solidFill>
                <a:effectLst/>
                <a:uLnTx/>
                <a:uFillTx/>
                <a:latin typeface="+mn-lt"/>
                <a:ea typeface="+mn-ea"/>
                <a:cs typeface="+mn-cs"/>
              </a:rPr>
              <a:t>Ranked Priorities </a:t>
            </a:r>
            <a:r>
              <a:rPr kumimoji="0" lang="en-AU" sz="3200" b="0" i="0" u="none" strike="noStrike" kern="1200" cap="none" spc="0" normalizeH="0" baseline="0" noProof="0" dirty="0" smtClean="0">
                <a:ln>
                  <a:noFill/>
                </a:ln>
                <a:solidFill>
                  <a:srgbClr val="92D050"/>
                </a:solidFill>
                <a:effectLst/>
                <a:uLnTx/>
                <a:uFillTx/>
                <a:latin typeface="+mn-lt"/>
                <a:ea typeface="+mn-ea"/>
                <a:cs typeface="+mn-cs"/>
              </a:rPr>
              <a:t>– Place a number between 1 and 10 next to each item</a:t>
            </a:r>
            <a:endParaRPr kumimoji="0" lang="en-AU" sz="3200" b="0" i="0" u="none" strike="noStrike" kern="1200" cap="none" spc="0" normalizeH="0" baseline="0" noProof="0" dirty="0">
              <a:ln>
                <a:noFill/>
              </a:ln>
              <a:solidFill>
                <a:srgbClr val="92D050"/>
              </a:solidFill>
              <a:effectLst/>
              <a:uLnTx/>
              <a:uFillTx/>
              <a:latin typeface="+mn-lt"/>
              <a:ea typeface="+mn-ea"/>
              <a:cs typeface="+mn-cs"/>
            </a:endParaRPr>
          </a:p>
        </p:txBody>
      </p:sp>
      <p:pic>
        <p:nvPicPr>
          <p:cNvPr id="53250" name="Picture 2"/>
          <p:cNvPicPr>
            <a:picLocks noChangeAspect="1" noChangeArrowheads="1"/>
          </p:cNvPicPr>
          <p:nvPr/>
        </p:nvPicPr>
        <p:blipFill>
          <a:blip r:embed="rId2" cstate="print"/>
          <a:srcRect/>
          <a:stretch>
            <a:fillRect/>
          </a:stretch>
        </p:blipFill>
        <p:spPr bwMode="auto">
          <a:xfrm>
            <a:off x="5877618" y="116633"/>
            <a:ext cx="3170338" cy="2016224"/>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6987405" y="2276872"/>
            <a:ext cx="2049091" cy="1863279"/>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Closed Questions</a:t>
            </a:r>
            <a:endParaRPr lang="en-AU" dirty="0"/>
          </a:p>
        </p:txBody>
      </p:sp>
      <p:sp>
        <p:nvSpPr>
          <p:cNvPr id="4" name="Subtitle 2"/>
          <p:cNvSpPr>
            <a:spLocks noGrp="1"/>
          </p:cNvSpPr>
          <p:nvPr>
            <p:ph type="subTitle" idx="1"/>
          </p:nvPr>
        </p:nvSpPr>
        <p:spPr>
          <a:xfrm>
            <a:off x="467544" y="2060848"/>
            <a:ext cx="6552728" cy="4104456"/>
          </a:xfrm>
        </p:spPr>
        <p:txBody>
          <a:bodyPr>
            <a:normAutofit fontScale="55000" lnSpcReduction="20000"/>
          </a:bodyPr>
          <a:lstStyle/>
          <a:p>
            <a:r>
              <a:rPr lang="en-AU" b="1" dirty="0" smtClean="0">
                <a:solidFill>
                  <a:schemeClr val="tx2">
                    <a:lumMod val="40000"/>
                    <a:lumOff val="60000"/>
                  </a:schemeClr>
                </a:solidFill>
              </a:rPr>
              <a:t>Closed Questions</a:t>
            </a:r>
          </a:p>
          <a:p>
            <a:r>
              <a:rPr lang="en-AU" dirty="0" smtClean="0">
                <a:solidFill>
                  <a:schemeClr val="tx2">
                    <a:lumMod val="40000"/>
                    <a:lumOff val="60000"/>
                  </a:schemeClr>
                </a:solidFill>
              </a:rPr>
              <a:t>Limit the responses on which the attitudes </a:t>
            </a:r>
            <a:br>
              <a:rPr lang="en-AU" dirty="0" smtClean="0">
                <a:solidFill>
                  <a:schemeClr val="tx2">
                    <a:lumMod val="40000"/>
                    <a:lumOff val="60000"/>
                  </a:schemeClr>
                </a:solidFill>
              </a:rPr>
            </a:br>
            <a:r>
              <a:rPr lang="en-AU" dirty="0" smtClean="0">
                <a:solidFill>
                  <a:schemeClr val="tx2">
                    <a:lumMod val="40000"/>
                    <a:lumOff val="60000"/>
                  </a:schemeClr>
                </a:solidFill>
              </a:rPr>
              <a:t>and beliefs are measured.  These are usually: -</a:t>
            </a:r>
          </a:p>
          <a:p>
            <a:pPr>
              <a:buFont typeface="Arial" pitchFamily="34" charset="0"/>
              <a:buChar char="•"/>
            </a:pPr>
            <a:r>
              <a:rPr lang="en-AU" dirty="0" smtClean="0">
                <a:solidFill>
                  <a:schemeClr val="tx2">
                    <a:lumMod val="40000"/>
                    <a:lumOff val="60000"/>
                  </a:schemeClr>
                </a:solidFill>
              </a:rPr>
              <a:t>Yes / No</a:t>
            </a:r>
          </a:p>
          <a:p>
            <a:pPr>
              <a:buFont typeface="Arial" pitchFamily="34" charset="0"/>
              <a:buChar char="•"/>
            </a:pPr>
            <a:r>
              <a:rPr lang="en-AU" dirty="0" smtClean="0">
                <a:solidFill>
                  <a:schemeClr val="tx2">
                    <a:lumMod val="40000"/>
                    <a:lumOff val="60000"/>
                  </a:schemeClr>
                </a:solidFill>
              </a:rPr>
              <a:t> Check Boxes (Tick Boxes) </a:t>
            </a:r>
          </a:p>
          <a:p>
            <a:pPr>
              <a:buFont typeface="Arial" pitchFamily="34" charset="0"/>
              <a:buChar char="•"/>
            </a:pPr>
            <a:r>
              <a:rPr lang="en-AU" dirty="0" smtClean="0">
                <a:solidFill>
                  <a:schemeClr val="tx2">
                    <a:lumMod val="40000"/>
                    <a:lumOff val="60000"/>
                  </a:schemeClr>
                </a:solidFill>
              </a:rPr>
              <a:t>Multiple Choice</a:t>
            </a:r>
          </a:p>
          <a:p>
            <a:endParaRPr lang="en-AU" dirty="0"/>
          </a:p>
          <a:p>
            <a:r>
              <a:rPr lang="en-AU" dirty="0" smtClean="0">
                <a:solidFill>
                  <a:srgbClr val="64F559"/>
                </a:solidFill>
              </a:rPr>
              <a:t>Generally considered to be </a:t>
            </a:r>
            <a:r>
              <a:rPr lang="en-AU" u="sng" dirty="0" smtClean="0">
                <a:solidFill>
                  <a:srgbClr val="64F559"/>
                </a:solidFill>
              </a:rPr>
              <a:t>QUANTITATIVE</a:t>
            </a:r>
            <a:r>
              <a:rPr lang="en-AU" dirty="0" smtClean="0">
                <a:solidFill>
                  <a:srgbClr val="64F559"/>
                </a:solidFill>
              </a:rPr>
              <a:t> in </a:t>
            </a:r>
            <a:br>
              <a:rPr lang="en-AU" dirty="0" smtClean="0">
                <a:solidFill>
                  <a:srgbClr val="64F559"/>
                </a:solidFill>
              </a:rPr>
            </a:br>
            <a:r>
              <a:rPr lang="en-AU" dirty="0" smtClean="0">
                <a:solidFill>
                  <a:srgbClr val="64F559"/>
                </a:solidFill>
              </a:rPr>
              <a:t>nature as these answers can be easily converted into numbers  (</a:t>
            </a:r>
            <a:r>
              <a:rPr lang="en-AU" dirty="0" err="1" smtClean="0">
                <a:solidFill>
                  <a:srgbClr val="64F559"/>
                </a:solidFill>
              </a:rPr>
              <a:t>eg</a:t>
            </a:r>
            <a:r>
              <a:rPr lang="en-AU" dirty="0" smtClean="0">
                <a:solidFill>
                  <a:srgbClr val="64F559"/>
                </a:solidFill>
              </a:rPr>
              <a:t>. How many People chose each</a:t>
            </a:r>
            <a:br>
              <a:rPr lang="en-AU" dirty="0" smtClean="0">
                <a:solidFill>
                  <a:srgbClr val="64F559"/>
                </a:solidFill>
              </a:rPr>
            </a:br>
            <a:r>
              <a:rPr lang="en-AU" dirty="0" smtClean="0">
                <a:solidFill>
                  <a:srgbClr val="64F559"/>
                </a:solidFill>
              </a:rPr>
              <a:t>of the answers, and we can then graph this). </a:t>
            </a:r>
          </a:p>
          <a:p>
            <a:endParaRPr lang="en-AU" dirty="0"/>
          </a:p>
          <a:p>
            <a:r>
              <a:rPr lang="en-AU" dirty="0" smtClean="0">
                <a:solidFill>
                  <a:srgbClr val="FFC000"/>
                </a:solidFill>
              </a:rPr>
              <a:t>Closed Questions are easier to develop, quicker to administer and answer and easier to collate and analyse. </a:t>
            </a:r>
          </a:p>
        </p:txBody>
      </p:sp>
      <p:pic>
        <p:nvPicPr>
          <p:cNvPr id="5" name="Picture 2"/>
          <p:cNvPicPr>
            <a:picLocks noChangeAspect="1" noChangeArrowheads="1"/>
          </p:cNvPicPr>
          <p:nvPr/>
        </p:nvPicPr>
        <p:blipFill>
          <a:blip r:embed="rId2" cstate="print"/>
          <a:srcRect/>
          <a:stretch>
            <a:fillRect/>
          </a:stretch>
        </p:blipFill>
        <p:spPr bwMode="auto">
          <a:xfrm>
            <a:off x="6876256" y="2348880"/>
            <a:ext cx="2150656" cy="235247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lum bright="20000"/>
          </a:blip>
          <a:srcRect/>
          <a:stretch>
            <a:fillRect/>
          </a:stretch>
        </p:blipFill>
        <p:spPr bwMode="auto">
          <a:xfrm>
            <a:off x="5580112" y="260648"/>
            <a:ext cx="3456384" cy="181398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300192" y="5157192"/>
            <a:ext cx="696028" cy="536451"/>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7"/>
            <a:ext cx="7990656" cy="1008111"/>
          </a:xfrm>
        </p:spPr>
        <p:txBody>
          <a:bodyPr/>
          <a:lstStyle/>
          <a:p>
            <a:r>
              <a:rPr lang="en-AU" dirty="0" smtClean="0"/>
              <a:t>Closed Questions</a:t>
            </a:r>
            <a:endParaRPr lang="en-AU" dirty="0"/>
          </a:p>
        </p:txBody>
      </p:sp>
      <p:sp>
        <p:nvSpPr>
          <p:cNvPr id="3" name="Content Placeholder 2"/>
          <p:cNvSpPr>
            <a:spLocks noGrp="1"/>
          </p:cNvSpPr>
          <p:nvPr>
            <p:ph type="subTitle" idx="1"/>
          </p:nvPr>
        </p:nvSpPr>
        <p:spPr>
          <a:xfrm>
            <a:off x="467544" y="1844824"/>
            <a:ext cx="7344816" cy="5328592"/>
          </a:xfrm>
        </p:spPr>
        <p:txBody>
          <a:bodyPr>
            <a:normAutofit fontScale="92500"/>
          </a:bodyPr>
          <a:lstStyle/>
          <a:p>
            <a:r>
              <a:rPr lang="en-AU" dirty="0" smtClean="0">
                <a:solidFill>
                  <a:srgbClr val="92D050"/>
                </a:solidFill>
              </a:rPr>
              <a:t>Limiting responses too much on </a:t>
            </a:r>
            <a:br>
              <a:rPr lang="en-AU" dirty="0" smtClean="0">
                <a:solidFill>
                  <a:srgbClr val="92D050"/>
                </a:solidFill>
              </a:rPr>
            </a:br>
            <a:r>
              <a:rPr lang="en-AU" dirty="0" smtClean="0">
                <a:solidFill>
                  <a:srgbClr val="92D050"/>
                </a:solidFill>
              </a:rPr>
              <a:t>Closed Questions can introduce bias. </a:t>
            </a:r>
            <a:br>
              <a:rPr lang="en-AU" dirty="0" smtClean="0">
                <a:solidFill>
                  <a:srgbClr val="92D050"/>
                </a:solidFill>
              </a:rPr>
            </a:br>
            <a:r>
              <a:rPr lang="en-AU" dirty="0" smtClean="0"/>
              <a:t/>
            </a:r>
            <a:br>
              <a:rPr lang="en-AU" dirty="0" smtClean="0"/>
            </a:br>
            <a:r>
              <a:rPr lang="en-AU" dirty="0" smtClean="0">
                <a:solidFill>
                  <a:schemeClr val="tx2">
                    <a:lumMod val="40000"/>
                    <a:lumOff val="60000"/>
                  </a:schemeClr>
                </a:solidFill>
              </a:rPr>
              <a:t>How often do you eat salad ? </a:t>
            </a:r>
            <a:r>
              <a:rPr lang="en-AU" dirty="0" smtClean="0"/>
              <a:t/>
            </a:r>
            <a:br>
              <a:rPr lang="en-AU" dirty="0" smtClean="0"/>
            </a:br>
            <a:r>
              <a:rPr lang="en-AU" dirty="0" smtClean="0">
                <a:solidFill>
                  <a:srgbClr val="EE6EEE"/>
                </a:solidFill>
              </a:rPr>
              <a:t>Frequently,   Sometimes,   Rarely</a:t>
            </a:r>
          </a:p>
          <a:p>
            <a:endParaRPr lang="en-AU" dirty="0" smtClean="0"/>
          </a:p>
          <a:p>
            <a:r>
              <a:rPr lang="en-AU" dirty="0" smtClean="0"/>
              <a:t> </a:t>
            </a:r>
            <a:r>
              <a:rPr lang="en-AU" dirty="0" smtClean="0">
                <a:solidFill>
                  <a:srgbClr val="FFC000"/>
                </a:solidFill>
              </a:rPr>
              <a:t>By leaving out “Never” as an option, it can be suggested that all people eat salad from time to time, and therefore everybody is following a healthy diet.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40963" name="Picture 3"/>
          <p:cNvPicPr>
            <a:picLocks noChangeAspect="1" noChangeArrowheads="1"/>
          </p:cNvPicPr>
          <p:nvPr/>
        </p:nvPicPr>
        <p:blipFill>
          <a:blip r:embed="rId2" cstate="print"/>
          <a:srcRect/>
          <a:stretch>
            <a:fillRect/>
          </a:stretch>
        </p:blipFill>
        <p:spPr bwMode="auto">
          <a:xfrm>
            <a:off x="6588224" y="116632"/>
            <a:ext cx="2402383" cy="2030497"/>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3"/>
            <a:ext cx="7990656" cy="1008111"/>
          </a:xfrm>
        </p:spPr>
        <p:txBody>
          <a:bodyPr/>
          <a:lstStyle/>
          <a:p>
            <a:r>
              <a:rPr lang="en-AU" dirty="0" smtClean="0"/>
              <a:t>Open Questions</a:t>
            </a:r>
            <a:endParaRPr lang="en-AU" dirty="0"/>
          </a:p>
        </p:txBody>
      </p:sp>
      <p:sp>
        <p:nvSpPr>
          <p:cNvPr id="3" name="Content Placeholder 2"/>
          <p:cNvSpPr>
            <a:spLocks noGrp="1"/>
          </p:cNvSpPr>
          <p:nvPr>
            <p:ph type="subTitle" idx="1"/>
          </p:nvPr>
        </p:nvSpPr>
        <p:spPr>
          <a:xfrm>
            <a:off x="467544" y="1844824"/>
            <a:ext cx="7632848" cy="4752528"/>
          </a:xfrm>
        </p:spPr>
        <p:txBody>
          <a:bodyPr>
            <a:normAutofit fontScale="62500" lnSpcReduction="20000"/>
          </a:bodyPr>
          <a:lstStyle/>
          <a:p>
            <a:r>
              <a:rPr lang="en-AU" dirty="0" smtClean="0">
                <a:solidFill>
                  <a:srgbClr val="FFC000"/>
                </a:solidFill>
              </a:rPr>
              <a:t>Open Questions have no restrictions </a:t>
            </a:r>
            <a:br>
              <a:rPr lang="en-AU" dirty="0" smtClean="0">
                <a:solidFill>
                  <a:srgbClr val="FFC000"/>
                </a:solidFill>
              </a:rPr>
            </a:br>
            <a:r>
              <a:rPr lang="en-AU" dirty="0" smtClean="0">
                <a:solidFill>
                  <a:srgbClr val="FFC000"/>
                </a:solidFill>
              </a:rPr>
              <a:t>imposed on the answers. </a:t>
            </a:r>
            <a:br>
              <a:rPr lang="en-AU" dirty="0" smtClean="0">
                <a:solidFill>
                  <a:srgbClr val="FFC000"/>
                </a:solidFill>
              </a:rPr>
            </a:br>
            <a:r>
              <a:rPr lang="en-AU" dirty="0" smtClean="0">
                <a:solidFill>
                  <a:srgbClr val="FFC000"/>
                </a:solidFill>
              </a:rPr>
              <a:t>(A lot more possibilities can come out in the answers)</a:t>
            </a:r>
            <a:br>
              <a:rPr lang="en-AU" dirty="0" smtClean="0">
                <a:solidFill>
                  <a:srgbClr val="FFC000"/>
                </a:solidFill>
              </a:rPr>
            </a:br>
            <a:r>
              <a:rPr lang="en-AU" dirty="0" smtClean="0">
                <a:solidFill>
                  <a:srgbClr val="FFC000"/>
                </a:solidFill>
              </a:rPr>
              <a:t> </a:t>
            </a:r>
            <a:r>
              <a:rPr lang="en-AU" dirty="0" smtClean="0"/>
              <a:t/>
            </a:r>
            <a:br>
              <a:rPr lang="en-AU" dirty="0" smtClean="0"/>
            </a:br>
            <a:r>
              <a:rPr lang="en-AU" dirty="0" smtClean="0"/>
              <a:t>These type of questions are asked in Job Interviews, in conversations with friends, and on Talk Shows on TV. </a:t>
            </a:r>
            <a:br>
              <a:rPr lang="en-AU" dirty="0" smtClean="0"/>
            </a:br>
            <a:r>
              <a:rPr lang="en-AU" dirty="0" smtClean="0"/>
              <a:t/>
            </a:r>
            <a:br>
              <a:rPr lang="en-AU" dirty="0" smtClean="0"/>
            </a:br>
            <a:r>
              <a:rPr lang="en-AU" dirty="0" smtClean="0">
                <a:solidFill>
                  <a:schemeClr val="tx2">
                    <a:lumMod val="40000"/>
                    <a:lumOff val="60000"/>
                  </a:schemeClr>
                </a:solidFill>
              </a:rPr>
              <a:t>“What have you done that you are most proud of, and did you have to work very hard to make it happen?”</a:t>
            </a:r>
            <a:r>
              <a:rPr lang="en-AU" dirty="0" smtClean="0"/>
              <a:t/>
            </a:r>
            <a:br>
              <a:rPr lang="en-AU" dirty="0" smtClean="0"/>
            </a:br>
            <a:endParaRPr lang="en-AU" dirty="0" smtClean="0"/>
          </a:p>
          <a:p>
            <a:r>
              <a:rPr lang="en-AU" dirty="0" smtClean="0"/>
              <a:t>Responses from a significant number of people to a given Open Question are needed, to be able to identify any patterns or trends. We also assign codes and priorities to common responses that can then be statistically analysed. </a:t>
            </a:r>
            <a:br>
              <a:rPr lang="en-AU" dirty="0" smtClean="0"/>
            </a:br>
            <a:r>
              <a:rPr lang="en-AU" dirty="0" smtClean="0"/>
              <a:t/>
            </a:r>
            <a:br>
              <a:rPr lang="en-AU" dirty="0" smtClean="0"/>
            </a:br>
            <a:r>
              <a:rPr lang="en-AU" dirty="0" err="1" smtClean="0"/>
              <a:t>Eg</a:t>
            </a:r>
            <a:r>
              <a:rPr lang="en-AU" dirty="0" smtClean="0"/>
              <a:t>. Word counts of commonly used words or phrases. </a:t>
            </a:r>
            <a:br>
              <a:rPr lang="en-AU" dirty="0" smtClean="0"/>
            </a:br>
            <a:r>
              <a:rPr lang="en-AU" dirty="0" smtClean="0"/>
              <a:t>Prioritise these common items, and analyse them.  </a:t>
            </a:r>
            <a:r>
              <a:rPr lang="en-AU" dirty="0" smtClean="0">
                <a:solidFill>
                  <a:schemeClr val="tx2">
                    <a:lumMod val="40000"/>
                    <a:lumOff val="60000"/>
                  </a:schemeClr>
                </a:solidFill>
              </a:rPr>
              <a:t/>
            </a:r>
            <a:br>
              <a:rPr lang="en-AU" dirty="0" smtClean="0">
                <a:solidFill>
                  <a:schemeClr val="tx2">
                    <a:lumMod val="40000"/>
                    <a:lumOff val="60000"/>
                  </a:schemeClr>
                </a:solidFill>
              </a:rPr>
            </a:br>
            <a:endParaRPr lang="en-AU" dirty="0" smtClean="0">
              <a:solidFill>
                <a:schemeClr val="tx2">
                  <a:lumMod val="40000"/>
                  <a:lumOff val="60000"/>
                </a:schemeClr>
              </a:solidFill>
            </a:endParaRPr>
          </a:p>
        </p:txBody>
      </p:sp>
      <p:pic>
        <p:nvPicPr>
          <p:cNvPr id="3073" name="Picture 1"/>
          <p:cNvPicPr>
            <a:picLocks noChangeAspect="1" noChangeArrowheads="1"/>
          </p:cNvPicPr>
          <p:nvPr/>
        </p:nvPicPr>
        <p:blipFill>
          <a:blip r:embed="rId2" cstate="print"/>
          <a:srcRect/>
          <a:stretch>
            <a:fillRect/>
          </a:stretch>
        </p:blipFill>
        <p:spPr bwMode="auto">
          <a:xfrm>
            <a:off x="6176714" y="116632"/>
            <a:ext cx="2859782" cy="1790012"/>
          </a:xfrm>
          <a:prstGeom prst="rect">
            <a:avLst/>
          </a:prstGeom>
          <a:noFill/>
          <a:ln w="9525">
            <a:noFill/>
            <a:miter lim="800000"/>
            <a:headEnd/>
            <a:tailEnd/>
          </a:ln>
        </p:spPr>
      </p:pic>
    </p:spTree>
    <p:extLst>
      <p:ext uri="{BB962C8B-B14F-4D97-AF65-F5344CB8AC3E}">
        <p14:creationId xmlns:p14="http://schemas.microsoft.com/office/powerpoint/2010/main" xmlns="" val="3976980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lcombe Tex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14802</TotalTime>
  <Words>1114</Words>
  <Application>Microsoft Office PowerPoint</Application>
  <PresentationFormat>On-screen Show (4:3)</PresentationFormat>
  <Paragraphs>172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ACQUIRE AND REFERENCE DATA</vt:lpstr>
      <vt:lpstr>Lesson Objectives</vt:lpstr>
      <vt:lpstr>Open and Closed Questions</vt:lpstr>
      <vt:lpstr>Closed Questions</vt:lpstr>
      <vt:lpstr>Closed Questions</vt:lpstr>
      <vt:lpstr>Closed Questions</vt:lpstr>
      <vt:lpstr>Closed Questions</vt:lpstr>
      <vt:lpstr>Closed Questions</vt:lpstr>
      <vt:lpstr>Open Questions</vt:lpstr>
      <vt:lpstr>Open Questions</vt:lpstr>
      <vt:lpstr>Open Questions</vt:lpstr>
      <vt:lpstr>Faulty (or Dodgy) Questions</vt:lpstr>
      <vt:lpstr>Faulty Questions</vt:lpstr>
      <vt:lpstr>Classwork (5 mins) – Page 96 in Textbook</vt:lpstr>
      <vt:lpstr>INTERVIEWS</vt:lpstr>
      <vt:lpstr>Interviewing Tips and Techniques</vt:lpstr>
      <vt:lpstr>Interviews - Summary</vt:lpstr>
      <vt:lpstr>OBSERVING   (See Pages 98-99)</vt:lpstr>
      <vt:lpstr>SURVEYS</vt:lpstr>
      <vt:lpstr>How to Make a Good Survey (2 min Video) </vt:lpstr>
      <vt:lpstr>SURVEYS –  Representative Samples </vt:lpstr>
      <vt:lpstr>Surveys – Pros and Cons </vt:lpstr>
      <vt:lpstr>DATABASE QUERIES</vt:lpstr>
      <vt:lpstr>Database – QUERY BY EXAMPLE</vt:lpstr>
      <vt:lpstr>Database SQL</vt:lpstr>
      <vt:lpstr>API Database Queries</vt:lpstr>
      <vt:lpstr>Referencing Sources</vt:lpstr>
      <vt:lpstr>Harvard Bibliography</vt:lpstr>
      <vt:lpstr>In-text References (Quotes) </vt:lpstr>
      <vt:lpstr>In-text References (Quotes) </vt:lpstr>
      <vt:lpstr>Referencing Websites – Page 110 </vt:lpstr>
      <vt:lpstr>Referencing our Primary Sources   (Eg. INTERVIEWS) </vt:lpstr>
      <vt:lpstr>Classwork / Homework</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Passy;Cameron Ross</dc:creator>
  <cp:lastModifiedBy>Passy</cp:lastModifiedBy>
  <cp:revision>220</cp:revision>
  <dcterms:created xsi:type="dcterms:W3CDTF">2012-11-26T22:35:21Z</dcterms:created>
  <dcterms:modified xsi:type="dcterms:W3CDTF">2016-03-22T00:23:12Z</dcterms:modified>
</cp:coreProperties>
</file>