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7"/>
    <p:restoredTop sz="94715"/>
  </p:normalViewPr>
  <p:slideViewPr>
    <p:cSldViewPr snapToGrid="0" snapToObjects="1">
      <p:cViewPr varScale="1">
        <p:scale>
          <a:sx n="61" d="100"/>
          <a:sy n="61" d="100"/>
        </p:scale>
        <p:origin x="9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951055D9-B63E-4D71-8F66-C1D76E89160E}" type="datetimeFigureOut">
              <a:rPr lang="en-AU" smtClean="0"/>
              <a:t>25/04/2018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942BDDB4-790A-4E48-B3A9-FE569B5FD92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3159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3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4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31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3830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96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0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86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22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6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5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7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8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6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6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C4F65DB-76E6-C54F-99C8-9977667E333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9AF6C44-2962-624B-86DB-4B8BAD87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8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cap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1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404039"/>
            <a:ext cx="10364451" cy="936958"/>
          </a:xfrm>
        </p:spPr>
        <p:txBody>
          <a:bodyPr/>
          <a:lstStyle/>
          <a:p>
            <a:r>
              <a:rPr lang="en-US" cap="none" dirty="0">
                <a:effectLst>
                  <a:outerShdw blurRad="50800" dist="1270000" dir="5400000" sx="14000" sy="14000" algn="ctr" rotWithShape="0">
                    <a:srgbClr val="00B050">
                      <a:alpha val="43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Problem Solving Methodology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5029" y="5738822"/>
            <a:ext cx="1640449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Page 31</a:t>
            </a:r>
          </a:p>
          <a:p>
            <a:r>
              <a:rPr lang="en-AU" b="1" dirty="0">
                <a:solidFill>
                  <a:schemeClr val="bg1"/>
                </a:solidFill>
              </a:rPr>
              <a:t>See also </a:t>
            </a:r>
          </a:p>
          <a:p>
            <a:r>
              <a:rPr lang="en-AU" b="1" dirty="0">
                <a:solidFill>
                  <a:schemeClr val="bg1"/>
                </a:solidFill>
              </a:rPr>
              <a:t>xii – xiii of text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5029" y="1559819"/>
            <a:ext cx="5182226" cy="5102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Analysis</a:t>
            </a:r>
            <a:r>
              <a:rPr lang="en-AU" sz="2400" b="1" cap="none" dirty="0"/>
              <a:t>: </a:t>
            </a:r>
            <a:r>
              <a:rPr lang="en-AU" sz="2200" cap="none" dirty="0"/>
              <a:t>understand the problem/opportunity – what is required</a:t>
            </a:r>
            <a:endParaRPr lang="en-US" sz="2200" cap="none" dirty="0"/>
          </a:p>
          <a:p>
            <a:pPr lvl="0"/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Design</a:t>
            </a:r>
            <a:r>
              <a:rPr lang="en-AU" sz="2400" b="1" cap="none" dirty="0"/>
              <a:t>: </a:t>
            </a:r>
            <a:r>
              <a:rPr lang="en-AU" sz="2200" cap="none" dirty="0"/>
              <a:t>plan what has to be done to achieve the solution</a:t>
            </a:r>
            <a:endParaRPr lang="en-US" sz="2200" cap="none" dirty="0"/>
          </a:p>
          <a:p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Development</a:t>
            </a:r>
            <a:r>
              <a:rPr lang="en-AU" sz="2400" b="1" cap="none" dirty="0"/>
              <a:t>: </a:t>
            </a:r>
            <a:r>
              <a:rPr lang="en-AU" sz="2200" cap="none" dirty="0"/>
              <a:t>build the solution, test and document it.</a:t>
            </a:r>
            <a:endParaRPr lang="en-US" sz="2200" cap="none" dirty="0"/>
          </a:p>
          <a:p>
            <a:pPr lvl="0"/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Evaluation</a:t>
            </a:r>
            <a:r>
              <a:rPr lang="en-AU" sz="2400" b="1" cap="none" dirty="0"/>
              <a:t>: </a:t>
            </a:r>
            <a:r>
              <a:rPr lang="en-AU" sz="2200" cap="none" dirty="0"/>
              <a:t>has the solution solved problem achieved what was planned?</a:t>
            </a:r>
            <a:endParaRPr lang="en-US" sz="2200" cap="none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b="1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422752" y="1559819"/>
            <a:ext cx="5182226" cy="4376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32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Spreadsheets</a:t>
            </a:r>
            <a:endParaRPr lang="en-US" sz="24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lvl="0"/>
            <a:r>
              <a:rPr lang="en-AU" sz="2200" cap="none" dirty="0"/>
              <a:t>Formatting and organising data</a:t>
            </a:r>
            <a:endParaRPr lang="en-US" sz="2200" cap="none" dirty="0"/>
          </a:p>
          <a:p>
            <a:pPr lvl="0"/>
            <a:r>
              <a:rPr lang="en-AU" sz="2200" cap="none" dirty="0"/>
              <a:t>Mathematical and financial and statistical formulae</a:t>
            </a:r>
            <a:endParaRPr lang="en-US" sz="2200" cap="none" dirty="0"/>
          </a:p>
          <a:p>
            <a:pPr lvl="0"/>
            <a:r>
              <a:rPr lang="en-AU" sz="2200" cap="none" dirty="0"/>
              <a:t>Decision and what if analysis</a:t>
            </a:r>
            <a:endParaRPr lang="en-US" sz="2200" cap="none" dirty="0"/>
          </a:p>
          <a:p>
            <a:pPr lvl="0"/>
            <a:r>
              <a:rPr lang="en-AU" sz="2200" cap="none" dirty="0"/>
              <a:t>Graphs, plots and charts</a:t>
            </a:r>
            <a:endParaRPr lang="en-US" sz="2200" cap="none" dirty="0"/>
          </a:p>
          <a:p>
            <a:pPr lvl="0"/>
            <a:r>
              <a:rPr lang="en-AU" sz="2200" cap="none" dirty="0"/>
              <a:t>Validation</a:t>
            </a:r>
            <a:endParaRPr lang="en-US" sz="2200" cap="none" dirty="0"/>
          </a:p>
          <a:p>
            <a:pPr lvl="0"/>
            <a:r>
              <a:rPr lang="en-AU" sz="2200" cap="none" dirty="0"/>
              <a:t>Sorting and filtering.</a:t>
            </a:r>
            <a:endParaRPr lang="en-AU" sz="2200" cap="none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sz="2200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 marL="285750" lvl="1" indent="-285750">
              <a:spcBef>
                <a:spcPts val="1000"/>
              </a:spcBef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3658" y="5738822"/>
            <a:ext cx="1874359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Case Study </a:t>
            </a:r>
          </a:p>
          <a:p>
            <a:r>
              <a:rPr lang="en-AU" b="1" dirty="0">
                <a:solidFill>
                  <a:schemeClr val="bg1"/>
                </a:solidFill>
              </a:rPr>
              <a:t>‘STEM’ numbers</a:t>
            </a:r>
          </a:p>
          <a:p>
            <a:r>
              <a:rPr lang="en-AU" b="1" dirty="0">
                <a:solidFill>
                  <a:schemeClr val="bg1"/>
                </a:solidFill>
              </a:rPr>
              <a:t>Review in context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8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404039"/>
            <a:ext cx="10364451" cy="936958"/>
          </a:xfrm>
        </p:spPr>
        <p:txBody>
          <a:bodyPr/>
          <a:lstStyle/>
          <a:p>
            <a:r>
              <a:rPr lang="en-US" cap="none" dirty="0">
                <a:latin typeface="Calibri" charset="0"/>
                <a:ea typeface="Calibri" charset="0"/>
                <a:cs typeface="Calibri" charset="0"/>
              </a:rPr>
              <a:t>Graphical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82057"/>
            <a:ext cx="5182226" cy="4861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Purpose</a:t>
            </a:r>
            <a:endParaRPr lang="en-US" sz="28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AU" sz="2200" cap="none" dirty="0"/>
              <a:t>To show relationships and patterns more clearly</a:t>
            </a:r>
          </a:p>
          <a:p>
            <a:r>
              <a:rPr lang="en-AU" sz="2200" cap="none" dirty="0"/>
              <a:t>show interdependencies between variables</a:t>
            </a:r>
          </a:p>
          <a:p>
            <a:r>
              <a:rPr lang="en-AU" sz="2200" cap="none" dirty="0"/>
              <a:t>make reading of data more interesting </a:t>
            </a:r>
          </a:p>
          <a:p>
            <a:r>
              <a:rPr lang="en-AU" sz="2200" cap="none" dirty="0"/>
              <a:t>Easier and less time-consuming to understand.</a:t>
            </a:r>
            <a:endParaRPr lang="en-US" sz="2200" b="1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22752" y="1327328"/>
            <a:ext cx="5182226" cy="4861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sz="2200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 marL="285750" lvl="1" indent="-285750">
              <a:spcBef>
                <a:spcPts val="1000"/>
              </a:spcBef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4" y="1479727"/>
            <a:ext cx="5443664" cy="4325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AU" sz="30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Types of graphical solutions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AU" sz="26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Charts</a:t>
            </a:r>
            <a:endParaRPr lang="en-US" sz="26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en-AU" sz="2200" cap="none" dirty="0"/>
              <a:t>Compare data or show over time:</a:t>
            </a:r>
            <a:r>
              <a:rPr lang="en-AU" cap="none" dirty="0"/>
              <a:t> </a:t>
            </a: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bar or column chart</a:t>
            </a:r>
            <a:endParaRPr lang="en-US" sz="24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en-AU" sz="2200" cap="none" dirty="0"/>
              <a:t>Show proportions relate to whole:</a:t>
            </a:r>
            <a:r>
              <a:rPr lang="en-AU" cap="none" dirty="0"/>
              <a:t> </a:t>
            </a: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pie chart</a:t>
            </a:r>
            <a:endParaRPr lang="en-US" sz="24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AU" sz="2200" cap="none" dirty="0"/>
              <a:t>Show continuous data over time: </a:t>
            </a: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line graph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AU" sz="2200" cap="none" dirty="0"/>
              <a:t>Show relationship between two data sets: </a:t>
            </a: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scatter chart</a:t>
            </a:r>
            <a:endParaRPr lang="en-US" sz="24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lvl="0">
              <a:lnSpc>
                <a:spcPct val="100000"/>
              </a:lnSpc>
              <a:spcBef>
                <a:spcPts val="300"/>
              </a:spcBef>
            </a:pPr>
            <a:r>
              <a:rPr lang="en-AU" sz="2200" cap="none" dirty="0"/>
              <a:t>Show composition of data over time: </a:t>
            </a: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animation</a:t>
            </a:r>
            <a:endParaRPr lang="en-US" sz="24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5029" y="5738822"/>
            <a:ext cx="139608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Page 42 - 44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06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404039"/>
            <a:ext cx="10364451" cy="936958"/>
          </a:xfrm>
        </p:spPr>
        <p:txBody>
          <a:bodyPr/>
          <a:lstStyle/>
          <a:p>
            <a:r>
              <a:rPr lang="en-US" cap="none" dirty="0">
                <a:latin typeface="Calibri" charset="0"/>
                <a:ea typeface="Calibri" charset="0"/>
                <a:cs typeface="Calibri" charset="0"/>
              </a:rPr>
              <a:t>Graphical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84527"/>
            <a:ext cx="5182226" cy="465880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AU" sz="30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Other Types </a:t>
            </a:r>
          </a:p>
          <a:p>
            <a:r>
              <a:rPr lang="en-AU" sz="2400" b="1" cap="none" dirty="0"/>
              <a:t>Flowcharts</a:t>
            </a:r>
            <a:r>
              <a:rPr lang="en-US" sz="2400" cap="none" dirty="0"/>
              <a:t> </a:t>
            </a:r>
            <a:r>
              <a:rPr lang="en-AU" sz="2400" cap="none" dirty="0"/>
              <a:t>graphically show the steps in a process. </a:t>
            </a:r>
          </a:p>
          <a:p>
            <a:r>
              <a:rPr lang="en-AU" sz="2400" b="1" cap="none" dirty="0"/>
              <a:t>Diagrams</a:t>
            </a:r>
            <a:endParaRPr lang="en-US" sz="2400" cap="none" dirty="0"/>
          </a:p>
          <a:p>
            <a:r>
              <a:rPr lang="en-AU" sz="2400" b="1" cap="none" dirty="0"/>
              <a:t>Images</a:t>
            </a:r>
            <a:endParaRPr lang="en-US" sz="2400" cap="none" dirty="0"/>
          </a:p>
          <a:p>
            <a:r>
              <a:rPr lang="en-AU" sz="2400" b="1" cap="none" dirty="0"/>
              <a:t>Hierarchies </a:t>
            </a:r>
            <a:r>
              <a:rPr lang="en-AU" sz="2400" cap="none" dirty="0"/>
              <a:t>show relationships</a:t>
            </a:r>
          </a:p>
          <a:p>
            <a:r>
              <a:rPr lang="en-AU" sz="2400" b="1" cap="none" dirty="0"/>
              <a:t>Animations</a:t>
            </a:r>
            <a:endParaRPr lang="en-US" sz="2400" cap="non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22752" y="1327328"/>
            <a:ext cx="5182226" cy="4861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sz="2200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 marL="285750" lvl="1" indent="-285750">
              <a:spcBef>
                <a:spcPts val="1000"/>
              </a:spcBef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4" y="1479727"/>
            <a:ext cx="5443664" cy="4325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24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66114" y="1632127"/>
            <a:ext cx="5443664" cy="4325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24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618514" y="1784527"/>
            <a:ext cx="5443664" cy="4325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AU" sz="2400" b="1" cap="none" dirty="0"/>
          </a:p>
          <a:p>
            <a:r>
              <a:rPr lang="en-AU" sz="2400" b="1" cap="none" dirty="0"/>
              <a:t>Maps</a:t>
            </a:r>
            <a:endParaRPr lang="en-US" sz="2400" cap="none" dirty="0"/>
          </a:p>
          <a:p>
            <a:r>
              <a:rPr lang="en-AU" sz="2400" b="1" cap="none" dirty="0"/>
              <a:t>Timelines</a:t>
            </a:r>
            <a:endParaRPr lang="en-US" sz="2400" cap="none" dirty="0"/>
          </a:p>
          <a:p>
            <a:r>
              <a:rPr lang="en-AU" sz="2400" b="1" cap="none" dirty="0"/>
              <a:t>Infographics: </a:t>
            </a:r>
            <a:r>
              <a:rPr lang="en-US" sz="2400" b="1" dirty="0"/>
              <a:t> </a:t>
            </a:r>
            <a:r>
              <a:rPr lang="en-AU" sz="2200" cap="none" dirty="0"/>
              <a:t>Show data and information using a range of different elements and usually contain multiple pieces of information.</a:t>
            </a:r>
            <a:endParaRPr lang="en-US" sz="2200" b="1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52252" y="1894954"/>
            <a:ext cx="139608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Page 45 - 47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39813" y="5473116"/>
            <a:ext cx="1941365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See pages 48 – 51</a:t>
            </a:r>
          </a:p>
          <a:p>
            <a:r>
              <a:rPr lang="en-AU" b="1" dirty="0">
                <a:solidFill>
                  <a:schemeClr val="bg1"/>
                </a:solidFill>
              </a:rPr>
              <a:t>For examples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13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404039"/>
            <a:ext cx="10364451" cy="936958"/>
          </a:xfrm>
        </p:spPr>
        <p:txBody>
          <a:bodyPr/>
          <a:lstStyle/>
          <a:p>
            <a:r>
              <a:rPr lang="en-US" cap="none" dirty="0">
                <a:latin typeface="Calibri" charset="0"/>
                <a:ea typeface="Calibri" charset="0"/>
                <a:cs typeface="Calibri" charset="0"/>
              </a:rPr>
              <a:t>Design Principles for Graphical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82057"/>
            <a:ext cx="5182226" cy="5021943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AU" sz="45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Functionality</a:t>
            </a:r>
            <a:endParaRPr lang="en-US" sz="28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AU" sz="38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Useability: 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AU" sz="3500" cap="none" dirty="0"/>
              <a:t>ease of use, flexibility and robustness</a:t>
            </a:r>
            <a:endParaRPr lang="en-US" sz="3500" cap="none" dirty="0"/>
          </a:p>
          <a:p>
            <a:pPr marL="0" indent="0">
              <a:spcBef>
                <a:spcPts val="600"/>
              </a:spcBef>
              <a:buNone/>
            </a:pPr>
            <a:r>
              <a:rPr lang="en-AU" sz="38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Accessibility: </a:t>
            </a:r>
          </a:p>
          <a:p>
            <a:pPr marL="449263" indent="-449263">
              <a:spcBef>
                <a:spcPts val="600"/>
              </a:spcBef>
              <a:buNone/>
            </a:pPr>
            <a:r>
              <a:rPr lang="en-AU" sz="3500" cap="none" dirty="0"/>
              <a:t>	navigation and error tolerance</a:t>
            </a:r>
            <a:endParaRPr lang="en-US" sz="3500" cap="none" dirty="0"/>
          </a:p>
          <a:p>
            <a:pPr marL="0" indent="0">
              <a:spcBef>
                <a:spcPts val="600"/>
              </a:spcBef>
              <a:buNone/>
            </a:pPr>
            <a:r>
              <a:rPr lang="en-AU" sz="38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Appearance</a:t>
            </a:r>
            <a:r>
              <a:rPr lang="en-AU" sz="33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: </a:t>
            </a:r>
            <a:endParaRPr lang="en-AU" sz="2800" cap="none" dirty="0"/>
          </a:p>
          <a:p>
            <a:pPr>
              <a:spcBef>
                <a:spcPts val="600"/>
              </a:spcBef>
            </a:pPr>
            <a:r>
              <a:rPr lang="en-AU" sz="3500" cap="none" dirty="0"/>
              <a:t>alignment</a:t>
            </a:r>
          </a:p>
          <a:p>
            <a:pPr>
              <a:spcBef>
                <a:spcPts val="600"/>
              </a:spcBef>
            </a:pPr>
            <a:r>
              <a:rPr lang="en-AU" sz="3500" cap="none" dirty="0"/>
              <a:t>repetition</a:t>
            </a:r>
          </a:p>
          <a:p>
            <a:pPr>
              <a:spcBef>
                <a:spcPts val="600"/>
              </a:spcBef>
            </a:pPr>
            <a:r>
              <a:rPr lang="en-AU" sz="3500" cap="none" dirty="0"/>
              <a:t>contrast</a:t>
            </a:r>
          </a:p>
          <a:p>
            <a:pPr>
              <a:spcBef>
                <a:spcPts val="600"/>
              </a:spcBef>
            </a:pPr>
            <a:r>
              <a:rPr lang="en-AU" sz="3500" cap="none" dirty="0"/>
              <a:t>space</a:t>
            </a:r>
          </a:p>
          <a:p>
            <a:pPr>
              <a:spcBef>
                <a:spcPts val="600"/>
              </a:spcBef>
            </a:pPr>
            <a:r>
              <a:rPr lang="en-AU" sz="3500" cap="none" dirty="0"/>
              <a:t>balance</a:t>
            </a:r>
            <a:endParaRPr lang="en-US" sz="3500" cap="non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22752" y="1582056"/>
            <a:ext cx="5182226" cy="46064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Format and conventions</a:t>
            </a:r>
          </a:p>
          <a:p>
            <a:r>
              <a:rPr lang="en-AU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Titles</a:t>
            </a:r>
            <a:r>
              <a:rPr lang="en-AU" sz="2800" b="1" cap="none" dirty="0"/>
              <a:t>: </a:t>
            </a:r>
            <a:r>
              <a:rPr lang="en-AU" sz="2800" cap="none" dirty="0"/>
              <a:t>clear, concise and larger than other text</a:t>
            </a:r>
            <a:endParaRPr lang="en-US" sz="2800" cap="none" dirty="0"/>
          </a:p>
          <a:p>
            <a:r>
              <a:rPr lang="en-AU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Text styles: </a:t>
            </a:r>
            <a:r>
              <a:rPr lang="en-AU" sz="2800" cap="none" dirty="0"/>
              <a:t>serif, san serif, slab serif, handwriting, script, and decorative</a:t>
            </a:r>
            <a:endParaRPr lang="en-US" sz="2800" cap="none" dirty="0"/>
          </a:p>
          <a:p>
            <a:r>
              <a:rPr lang="en-AU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Shapes</a:t>
            </a:r>
            <a:r>
              <a:rPr lang="en-US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AU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lines and arrows</a:t>
            </a:r>
            <a:endParaRPr lang="en-US" sz="31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AU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Sources of data and legend</a:t>
            </a:r>
            <a:r>
              <a:rPr lang="en-AU" sz="2800" b="1" cap="none" dirty="0"/>
              <a:t>: </a:t>
            </a:r>
            <a:r>
              <a:rPr lang="en-AU" sz="2800" cap="none" dirty="0"/>
              <a:t>you must identify your sources of data. </a:t>
            </a:r>
          </a:p>
          <a:p>
            <a:r>
              <a:rPr lang="en-AU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Colour and contrasts: </a:t>
            </a:r>
            <a:r>
              <a:rPr lang="en-AU" sz="2800" cap="none" dirty="0"/>
              <a:t>colour is used the make information clear and attractive and emphasize important features. </a:t>
            </a:r>
            <a:endParaRPr lang="en-US" sz="2800" cap="none" dirty="0"/>
          </a:p>
          <a:p>
            <a:pPr marL="0" indent="0">
              <a:buNone/>
            </a:pPr>
            <a:endParaRPr lang="en-AU" sz="28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sz="28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sz="2200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 marL="285750" lvl="1" indent="-285750">
              <a:spcBef>
                <a:spcPts val="1000"/>
              </a:spcBef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4" y="1479727"/>
            <a:ext cx="5443664" cy="4325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24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5486" y="5856335"/>
            <a:ext cx="139608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Page 52 - 65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0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404039"/>
            <a:ext cx="10364451" cy="936958"/>
          </a:xfrm>
        </p:spPr>
        <p:txBody>
          <a:bodyPr/>
          <a:lstStyle/>
          <a:p>
            <a:r>
              <a:rPr lang="en-US" cap="none" dirty="0">
                <a:latin typeface="Calibri" charset="0"/>
                <a:ea typeface="Calibri" charset="0"/>
                <a:cs typeface="Calibri" charset="0"/>
              </a:rPr>
              <a:t>Design Tools and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82057"/>
            <a:ext cx="5182226" cy="5021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Design Tools </a:t>
            </a:r>
            <a:endParaRPr lang="en-AU" sz="28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en-AU" sz="26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IPO chart</a:t>
            </a:r>
          </a:p>
          <a:p>
            <a:pPr marL="0" indent="0">
              <a:buNone/>
            </a:pPr>
            <a:r>
              <a:rPr lang="en-AU" sz="2400" cap="none" dirty="0"/>
              <a:t>Shows input and output with processing needed.</a:t>
            </a:r>
            <a:endParaRPr lang="en-US" sz="2400" cap="none" dirty="0"/>
          </a:p>
          <a:p>
            <a:pPr marL="0" indent="0">
              <a:buNone/>
            </a:pPr>
            <a:r>
              <a:rPr lang="en-AU" sz="26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Annotated diagrams and mock ups: </a:t>
            </a:r>
          </a:p>
          <a:p>
            <a:pPr marL="0" indent="0">
              <a:buNone/>
            </a:pPr>
            <a:r>
              <a:rPr lang="en-AU" sz="2400" cap="none" dirty="0"/>
              <a:t>Shows shape, titles, layout and format and conventions</a:t>
            </a:r>
            <a:endParaRPr lang="en-US" sz="2400" cap="none" dirty="0"/>
          </a:p>
          <a:p>
            <a:pPr marL="0" indent="0">
              <a:spcBef>
                <a:spcPts val="600"/>
              </a:spcBef>
              <a:buNone/>
            </a:pPr>
            <a:endParaRPr lang="en-US" sz="3500" cap="non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22752" y="1582056"/>
            <a:ext cx="5182226" cy="4606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8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Testing</a:t>
            </a:r>
            <a:r>
              <a:rPr lang="en-AU" sz="26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: </a:t>
            </a:r>
            <a:endParaRPr lang="en-US" sz="26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en-AU" sz="26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 test plan </a:t>
            </a:r>
            <a:r>
              <a:rPr lang="en-AU" sz="2400" cap="none" dirty="0"/>
              <a:t>is a method for recording tests to be used and results. </a:t>
            </a:r>
          </a:p>
          <a:p>
            <a:pPr marL="0" indent="0">
              <a:buNone/>
            </a:pPr>
            <a:r>
              <a:rPr lang="en-AU" sz="2400" cap="none" dirty="0"/>
              <a:t>Record what is being testing, test data, expected results and actual results – usually record in a table.</a:t>
            </a:r>
            <a:endParaRPr lang="en-AU" sz="24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sz="28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sz="2200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 marL="285750" lvl="1" indent="-285750">
              <a:spcBef>
                <a:spcPts val="1000"/>
              </a:spcBef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4" y="1479727"/>
            <a:ext cx="5443664" cy="4325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24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5486" y="5526555"/>
            <a:ext cx="139608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Page 66 - 67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81512" y="5443123"/>
            <a:ext cx="139608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Page 68 - 70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11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404039"/>
            <a:ext cx="10364451" cy="936958"/>
          </a:xfrm>
        </p:spPr>
        <p:txBody>
          <a:bodyPr/>
          <a:lstStyle/>
          <a:p>
            <a:r>
              <a:rPr lang="en-US" cap="none" dirty="0">
                <a:latin typeface="Calibri" charset="0"/>
                <a:ea typeface="Calibri" charset="0"/>
                <a:cs typeface="Calibri" charset="0"/>
              </a:rPr>
              <a:t>Validation v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82057"/>
            <a:ext cx="5182226" cy="5021943"/>
          </a:xfrm>
        </p:spPr>
        <p:txBody>
          <a:bodyPr>
            <a:normAutofit fontScale="77500" lnSpcReduction="20000"/>
          </a:bodyPr>
          <a:lstStyle/>
          <a:p>
            <a:r>
              <a:rPr lang="en-AU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Validation</a:t>
            </a:r>
            <a:r>
              <a:rPr lang="en-AU" sz="3100" cap="none" dirty="0"/>
              <a:t> is involved with </a:t>
            </a:r>
            <a:r>
              <a:rPr lang="en-AU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input</a:t>
            </a:r>
            <a:r>
              <a:rPr lang="en-AU" sz="3100" cap="none" dirty="0"/>
              <a:t> while testing in concerned with the solution. </a:t>
            </a:r>
            <a:endParaRPr lang="en-US" sz="3100" cap="none" dirty="0"/>
          </a:p>
          <a:p>
            <a:r>
              <a:rPr lang="en-AU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Validation</a:t>
            </a:r>
            <a:r>
              <a:rPr lang="en-AU" sz="3100" cap="none" dirty="0"/>
              <a:t> is checking that input data exists, is of the correct data type and reasonable (correct range)</a:t>
            </a:r>
            <a:endParaRPr lang="en-US" sz="3100" cap="none" dirty="0"/>
          </a:p>
          <a:p>
            <a:r>
              <a:rPr lang="en-AU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Validation</a:t>
            </a:r>
            <a:r>
              <a:rPr lang="en-AU" sz="3100" cap="none" dirty="0"/>
              <a:t> can be </a:t>
            </a:r>
            <a:r>
              <a:rPr lang="en-AU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manual</a:t>
            </a:r>
            <a:r>
              <a:rPr lang="en-AU" sz="3100" cap="none" dirty="0"/>
              <a:t> – </a:t>
            </a:r>
            <a:r>
              <a:rPr lang="en-AU" sz="3100" cap="none" dirty="0" err="1"/>
              <a:t>eg</a:t>
            </a:r>
            <a:r>
              <a:rPr lang="en-AU" sz="3100" cap="none" dirty="0"/>
              <a:t> proofreading by person or </a:t>
            </a:r>
            <a:r>
              <a:rPr lang="en-AU" sz="31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electronic</a:t>
            </a:r>
            <a:r>
              <a:rPr lang="en-AU" sz="3100" b="1" cap="none" dirty="0"/>
              <a:t>, </a:t>
            </a:r>
            <a:r>
              <a:rPr lang="en-AU" sz="3100" cap="none" dirty="0"/>
              <a:t>where validation is completed using features of the software being used.</a:t>
            </a:r>
            <a:endParaRPr lang="en-US" sz="3100" cap="none" dirty="0"/>
          </a:p>
          <a:p>
            <a:endParaRPr lang="en-US" sz="3600" cap="none" dirty="0"/>
          </a:p>
          <a:p>
            <a:pPr marL="0" indent="0">
              <a:spcBef>
                <a:spcPts val="600"/>
              </a:spcBef>
              <a:buNone/>
            </a:pPr>
            <a:endParaRPr lang="en-US" sz="3500" cap="non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22752" y="1582056"/>
            <a:ext cx="5182226" cy="4606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sz="2200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 marL="285750" lvl="1" indent="-285750">
              <a:spcBef>
                <a:spcPts val="1000"/>
              </a:spcBef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4" y="1479727"/>
            <a:ext cx="5443664" cy="4325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24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575152" y="1734456"/>
            <a:ext cx="5182226" cy="4606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Testing </a:t>
            </a:r>
            <a:r>
              <a:rPr lang="en-AU" sz="2400" cap="none" dirty="0"/>
              <a:t>is done to ensure all processes work </a:t>
            </a: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</a:t>
            </a:r>
            <a:r>
              <a:rPr lang="en-AU" sz="2400" b="1" cap="none" dirty="0"/>
              <a:t> </a:t>
            </a: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expected</a:t>
            </a:r>
            <a:r>
              <a:rPr lang="en-AU" sz="2400" cap="none" dirty="0"/>
              <a:t>.</a:t>
            </a:r>
          </a:p>
          <a:p>
            <a:pPr marL="0" indent="0">
              <a:buNone/>
            </a:pPr>
            <a:r>
              <a:rPr lang="en-AU" sz="2400" cap="none" dirty="0"/>
              <a:t>You plan what testing you will do in the </a:t>
            </a: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design stage</a:t>
            </a:r>
            <a:r>
              <a:rPr lang="en-AU" sz="2400" cap="none" dirty="0"/>
              <a:t>.</a:t>
            </a:r>
            <a:endParaRPr lang="en-US" sz="2400" cap="none" dirty="0"/>
          </a:p>
          <a:p>
            <a:pPr marL="0" indent="0">
              <a:buNone/>
            </a:pPr>
            <a:r>
              <a:rPr lang="en-AU" sz="26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26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sz="28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sz="2200" cap="none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spcBef>
                <a:spcPts val="1000"/>
              </a:spcBef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 marL="285750" lvl="1" indent="-285750">
              <a:spcBef>
                <a:spcPts val="1000"/>
              </a:spcBef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AU" b="1" cap="none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§"/>
            </a:pPr>
            <a:endParaRPr lang="en-AU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81512" y="4393811"/>
            <a:ext cx="139608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Page 68 - 70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571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404039"/>
            <a:ext cx="10364451" cy="936958"/>
          </a:xfrm>
        </p:spPr>
        <p:txBody>
          <a:bodyPr/>
          <a:lstStyle/>
          <a:p>
            <a:r>
              <a:rPr lang="en-US" cap="none" dirty="0">
                <a:latin typeface="Calibri" charset="0"/>
                <a:ea typeface="Calibri" charset="0"/>
                <a:cs typeface="Calibri" charset="0"/>
              </a:rPr>
              <a:t>Types of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34456"/>
            <a:ext cx="5182226" cy="5021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Completeness testing: </a:t>
            </a:r>
            <a:r>
              <a:rPr lang="en-AU" sz="2200" cap="none" dirty="0"/>
              <a:t>solution provides information to fulfil its aim, no need to find additional information.</a:t>
            </a:r>
            <a:endParaRPr lang="en-US" sz="2200" cap="none" dirty="0"/>
          </a:p>
          <a:p>
            <a:pPr marL="0" indent="0">
              <a:buNone/>
            </a:pP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Reliability testing: </a:t>
            </a:r>
            <a:r>
              <a:rPr lang="en-AU" sz="2200" cap="none" dirty="0"/>
              <a:t>reliability should be checked – confirm information using additional sources.</a:t>
            </a:r>
            <a:endParaRPr lang="en-US" sz="2200" cap="none" dirty="0"/>
          </a:p>
          <a:p>
            <a:pPr marL="0" indent="0">
              <a:buNone/>
            </a:pP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Presentation testing: </a:t>
            </a:r>
            <a:r>
              <a:rPr lang="en-AU" sz="2200" cap="none" dirty="0"/>
              <a:t>check that solution is attractive and clear and easy to read and find information</a:t>
            </a:r>
            <a:endParaRPr lang="en-US" sz="2200" cap="none" dirty="0"/>
          </a:p>
          <a:p>
            <a:pPr marL="0" indent="0">
              <a:spcBef>
                <a:spcPts val="600"/>
              </a:spcBef>
              <a:buNone/>
            </a:pPr>
            <a:endParaRPr lang="en-US" sz="2200" cap="non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3714" y="1479727"/>
            <a:ext cx="5443664" cy="4325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2400" b="1" cap="none" dirty="0">
              <a:solidFill>
                <a:schemeClr val="accent3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575152" y="1734456"/>
            <a:ext cx="5182226" cy="4606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6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Functionality testing: </a:t>
            </a:r>
            <a:r>
              <a:rPr lang="en-AU" sz="2200" cap="none" dirty="0"/>
              <a:t>check solution ability to perform tasks and functions – charts show intended the data correctly. </a:t>
            </a:r>
            <a:endParaRPr lang="en-US" sz="2200" cap="none" dirty="0"/>
          </a:p>
          <a:p>
            <a:pPr marL="0" indent="0">
              <a:buNone/>
            </a:pP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Relevance testing: </a:t>
            </a:r>
            <a:r>
              <a:rPr lang="en-AU" sz="2200" cap="none" dirty="0"/>
              <a:t>does the information provide match the users needs.</a:t>
            </a:r>
            <a:endParaRPr lang="en-US" sz="2200" cap="none" dirty="0"/>
          </a:p>
          <a:p>
            <a:pPr marL="0" indent="0">
              <a:buNone/>
            </a:pPr>
            <a:r>
              <a:rPr lang="en-AU" sz="2400" b="1" cap="none" dirty="0">
                <a:solidFill>
                  <a:schemeClr val="accent3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Communication of message: </a:t>
            </a:r>
            <a:r>
              <a:rPr lang="en-AU" sz="2200" cap="none" dirty="0"/>
              <a:t>check that solution is clear and obvious.</a:t>
            </a:r>
            <a:endParaRPr lang="en-US" sz="2200" cap="none" dirty="0"/>
          </a:p>
        </p:txBody>
      </p:sp>
      <p:sp>
        <p:nvSpPr>
          <p:cNvPr id="8" name="TextBox 7"/>
          <p:cNvSpPr txBox="1"/>
          <p:nvPr/>
        </p:nvSpPr>
        <p:spPr>
          <a:xfrm>
            <a:off x="7614826" y="5388548"/>
            <a:ext cx="3911455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Complete TYK Questions   Page 76</a:t>
            </a:r>
          </a:p>
          <a:p>
            <a:r>
              <a:rPr lang="en-AU" b="1" dirty="0">
                <a:solidFill>
                  <a:schemeClr val="bg1"/>
                </a:solidFill>
              </a:rPr>
              <a:t>Complete Summary – use PPT as guide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9227" y="5670068"/>
            <a:ext cx="139608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b="1" dirty="0">
                <a:solidFill>
                  <a:schemeClr val="bg1"/>
                </a:solidFill>
              </a:rPr>
              <a:t>Page 68 - 70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10102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447</TotalTime>
  <Words>593</Words>
  <Application>Microsoft Office PowerPoint</Application>
  <PresentationFormat>Widescreen</PresentationFormat>
  <Paragraphs>137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Tw Cen MT</vt:lpstr>
      <vt:lpstr>Wingdings</vt:lpstr>
      <vt:lpstr>Droplet</vt:lpstr>
      <vt:lpstr>DATA ANALYSIS</vt:lpstr>
      <vt:lpstr>Problem Solving Methodology</vt:lpstr>
      <vt:lpstr>Graphical Solutions</vt:lpstr>
      <vt:lpstr>Graphical Solutions</vt:lpstr>
      <vt:lpstr>Design Principles for Graphical Solutions</vt:lpstr>
      <vt:lpstr>Design Tools and Testing</vt:lpstr>
      <vt:lpstr>Validation v Testing</vt:lpstr>
      <vt:lpstr>Types of Testing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</dc:title>
  <dc:creator>Tony Crewe</dc:creator>
  <cp:lastModifiedBy>Tony Crewe</cp:lastModifiedBy>
  <cp:revision>48</cp:revision>
  <cp:lastPrinted>2017-04-03T00:13:52Z</cp:lastPrinted>
  <dcterms:created xsi:type="dcterms:W3CDTF">2015-11-30T22:19:41Z</dcterms:created>
  <dcterms:modified xsi:type="dcterms:W3CDTF">2018-04-25T00:21:39Z</dcterms:modified>
</cp:coreProperties>
</file>