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1"/>
  </p:handoutMasterIdLst>
  <p:sldIdLst>
    <p:sldId id="256" r:id="rId2"/>
    <p:sldId id="258" r:id="rId3"/>
    <p:sldId id="259" r:id="rId4"/>
    <p:sldId id="260" r:id="rId5"/>
    <p:sldId id="261" r:id="rId6"/>
    <p:sldId id="262" r:id="rId7"/>
    <p:sldId id="263" r:id="rId8"/>
    <p:sldId id="264" r:id="rId9"/>
    <p:sldId id="265" r:id="rId10"/>
  </p:sldIdLst>
  <p:sldSz cx="12192000" cy="6858000"/>
  <p:notesSz cx="9236075"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7"/>
    <p:restoredTop sz="94715"/>
  </p:normalViewPr>
  <p:slideViewPr>
    <p:cSldViewPr snapToGrid="0" snapToObjects="1">
      <p:cViewPr varScale="1">
        <p:scale>
          <a:sx n="63" d="100"/>
          <a:sy n="63" d="100"/>
        </p:scale>
        <p:origin x="66" y="9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02299" cy="351737"/>
          </a:xfrm>
          <a:prstGeom prst="rect">
            <a:avLst/>
          </a:prstGeom>
        </p:spPr>
        <p:txBody>
          <a:bodyPr vert="horz" lIns="92830" tIns="46415" rIns="92830" bIns="46415" rtlCol="0"/>
          <a:lstStyle>
            <a:lvl1pPr algn="l">
              <a:defRPr sz="1200"/>
            </a:lvl1pPr>
          </a:lstStyle>
          <a:p>
            <a:endParaRPr lang="en-AU"/>
          </a:p>
        </p:txBody>
      </p:sp>
      <p:sp>
        <p:nvSpPr>
          <p:cNvPr id="3" name="Date Placeholder 2"/>
          <p:cNvSpPr>
            <a:spLocks noGrp="1"/>
          </p:cNvSpPr>
          <p:nvPr>
            <p:ph type="dt" sz="quarter" idx="1"/>
          </p:nvPr>
        </p:nvSpPr>
        <p:spPr>
          <a:xfrm>
            <a:off x="5231639" y="1"/>
            <a:ext cx="4002299" cy="351737"/>
          </a:xfrm>
          <a:prstGeom prst="rect">
            <a:avLst/>
          </a:prstGeom>
        </p:spPr>
        <p:txBody>
          <a:bodyPr vert="horz" lIns="92830" tIns="46415" rIns="92830" bIns="46415" rtlCol="0"/>
          <a:lstStyle>
            <a:lvl1pPr algn="r">
              <a:defRPr sz="1200"/>
            </a:lvl1pPr>
          </a:lstStyle>
          <a:p>
            <a:fld id="{4872A3F8-81C4-4360-BE88-C519EB62C75F}" type="datetimeFigureOut">
              <a:rPr lang="en-AU" smtClean="0"/>
              <a:t>25/04/2018</a:t>
            </a:fld>
            <a:endParaRPr lang="en-AU"/>
          </a:p>
        </p:txBody>
      </p:sp>
      <p:sp>
        <p:nvSpPr>
          <p:cNvPr id="4" name="Footer Placeholder 3"/>
          <p:cNvSpPr>
            <a:spLocks noGrp="1"/>
          </p:cNvSpPr>
          <p:nvPr>
            <p:ph type="ftr" sz="quarter" idx="2"/>
          </p:nvPr>
        </p:nvSpPr>
        <p:spPr>
          <a:xfrm>
            <a:off x="0" y="6658664"/>
            <a:ext cx="4002299" cy="351736"/>
          </a:xfrm>
          <a:prstGeom prst="rect">
            <a:avLst/>
          </a:prstGeom>
        </p:spPr>
        <p:txBody>
          <a:bodyPr vert="horz" lIns="92830" tIns="46415" rIns="92830" bIns="46415" rtlCol="0" anchor="b"/>
          <a:lstStyle>
            <a:lvl1pPr algn="l">
              <a:defRPr sz="1200"/>
            </a:lvl1pPr>
          </a:lstStyle>
          <a:p>
            <a:endParaRPr lang="en-AU"/>
          </a:p>
        </p:txBody>
      </p:sp>
      <p:sp>
        <p:nvSpPr>
          <p:cNvPr id="5" name="Slide Number Placeholder 4"/>
          <p:cNvSpPr>
            <a:spLocks noGrp="1"/>
          </p:cNvSpPr>
          <p:nvPr>
            <p:ph type="sldNum" sz="quarter" idx="3"/>
          </p:nvPr>
        </p:nvSpPr>
        <p:spPr>
          <a:xfrm>
            <a:off x="5231639" y="6658664"/>
            <a:ext cx="4002299" cy="351736"/>
          </a:xfrm>
          <a:prstGeom prst="rect">
            <a:avLst/>
          </a:prstGeom>
        </p:spPr>
        <p:txBody>
          <a:bodyPr vert="horz" lIns="92830" tIns="46415" rIns="92830" bIns="46415" rtlCol="0" anchor="b"/>
          <a:lstStyle>
            <a:lvl1pPr algn="r">
              <a:defRPr sz="1200"/>
            </a:lvl1pPr>
          </a:lstStyle>
          <a:p>
            <a:fld id="{916A1DE2-7BE1-4D67-979F-E9EFA082F2A6}" type="slidenum">
              <a:rPr lang="en-AU" smtClean="0"/>
              <a:t>‹#›</a:t>
            </a:fld>
            <a:endParaRPr lang="en-AU"/>
          </a:p>
        </p:txBody>
      </p:sp>
    </p:spTree>
    <p:extLst>
      <p:ext uri="{BB962C8B-B14F-4D97-AF65-F5344CB8AC3E}">
        <p14:creationId xmlns:p14="http://schemas.microsoft.com/office/powerpoint/2010/main" val="321407607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C4F65DB-76E6-C54F-99C8-9977667E333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1457338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4F65DB-76E6-C54F-99C8-9977667E333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44894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4F65DB-76E6-C54F-99C8-9977667E333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12888316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4F65DB-76E6-C54F-99C8-9977667E333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F6C44-2962-624B-86DB-4B8BAD8715A2}"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7383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4F65DB-76E6-C54F-99C8-9977667E333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627496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C4F65DB-76E6-C54F-99C8-9977667E3336}"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45350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6C4F65DB-76E6-C54F-99C8-9977667E3336}"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19998862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4F65DB-76E6-C54F-99C8-9977667E333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1821022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4F65DB-76E6-C54F-99C8-9977667E333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2138964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4F65DB-76E6-C54F-99C8-9977667E333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144215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C4F65DB-76E6-C54F-99C8-9977667E3336}" type="datetimeFigureOut">
              <a:rPr lang="en-US" smtClean="0"/>
              <a:t>4/25/2018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1720273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C4F65DB-76E6-C54F-99C8-9977667E333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1071383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4F65DB-76E6-C54F-99C8-9977667E3336}" type="datetimeFigureOut">
              <a:rPr lang="en-US" smtClean="0"/>
              <a:t>4/25/2018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9139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C4F65DB-76E6-C54F-99C8-9977667E3336}" type="datetimeFigureOut">
              <a:rPr lang="en-US" smtClean="0"/>
              <a:t>4/25/2018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683966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C4F65DB-76E6-C54F-99C8-9977667E3336}" type="datetimeFigureOut">
              <a:rPr lang="en-US" smtClean="0"/>
              <a:t>4/25/2018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2097058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4F65DB-76E6-C54F-99C8-9977667E333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756561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C4F65DB-76E6-C54F-99C8-9977667E3336}" type="datetimeFigureOut">
              <a:rPr lang="en-US" smtClean="0"/>
              <a:t>4/25/2018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AF6C44-2962-624B-86DB-4B8BAD8715A2}" type="slidenum">
              <a:rPr lang="en-US" smtClean="0"/>
              <a:t>‹#›</a:t>
            </a:fld>
            <a:endParaRPr lang="en-US"/>
          </a:p>
        </p:txBody>
      </p:sp>
    </p:spTree>
    <p:extLst>
      <p:ext uri="{BB962C8B-B14F-4D97-AF65-F5344CB8AC3E}">
        <p14:creationId xmlns:p14="http://schemas.microsoft.com/office/powerpoint/2010/main" val="274355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6C4F65DB-76E6-C54F-99C8-9977667E3336}" type="datetimeFigureOut">
              <a:rPr lang="en-US" smtClean="0"/>
              <a:t>4/25/2018</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9AF6C44-2962-624B-86DB-4B8BAD8715A2}" type="slidenum">
              <a:rPr lang="en-US" smtClean="0"/>
              <a:t>‹#›</a:t>
            </a:fld>
            <a:endParaRPr lang="en-US"/>
          </a:p>
        </p:txBody>
      </p:sp>
    </p:spTree>
    <p:extLst>
      <p:ext uri="{BB962C8B-B14F-4D97-AF65-F5344CB8AC3E}">
        <p14:creationId xmlns:p14="http://schemas.microsoft.com/office/powerpoint/2010/main" val="20307856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DATA ANALYSIS</a:t>
            </a:r>
          </a:p>
        </p:txBody>
      </p:sp>
      <p:sp>
        <p:nvSpPr>
          <p:cNvPr id="3" name="Subtitle 2"/>
          <p:cNvSpPr>
            <a:spLocks noGrp="1"/>
          </p:cNvSpPr>
          <p:nvPr>
            <p:ph type="subTitle" idx="1"/>
          </p:nvPr>
        </p:nvSpPr>
        <p:spPr/>
        <p:txBody>
          <a:bodyPr>
            <a:normAutofit/>
          </a:bodyPr>
          <a:lstStyle/>
          <a:p>
            <a:endParaRPr lang="en-US" sz="2800" cap="none" dirty="0">
              <a:solidFill>
                <a:srgbClr val="00B050"/>
              </a:solidFill>
            </a:endParaRPr>
          </a:p>
        </p:txBody>
      </p:sp>
    </p:spTree>
    <p:extLst>
      <p:ext uri="{BB962C8B-B14F-4D97-AF65-F5344CB8AC3E}">
        <p14:creationId xmlns:p14="http://schemas.microsoft.com/office/powerpoint/2010/main" val="110441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04039"/>
            <a:ext cx="10364451" cy="936958"/>
          </a:xfrm>
        </p:spPr>
        <p:txBody>
          <a:bodyPr/>
          <a:lstStyle/>
          <a:p>
            <a:r>
              <a:rPr lang="en-US" cap="none" dirty="0">
                <a:effectLst>
                  <a:outerShdw blurRad="50800" dist="1270000" dir="5400000" sx="14000" sy="14000" algn="ctr" rotWithShape="0">
                    <a:srgbClr val="00B050">
                      <a:alpha val="43000"/>
                    </a:srgbClr>
                  </a:outerShdw>
                </a:effectLst>
                <a:latin typeface="Calibri" charset="0"/>
                <a:ea typeface="Calibri" charset="0"/>
                <a:cs typeface="Calibri" charset="0"/>
              </a:rPr>
              <a:t>Understanding research</a:t>
            </a:r>
          </a:p>
        </p:txBody>
      </p:sp>
      <p:sp>
        <p:nvSpPr>
          <p:cNvPr id="3" name="Content Placeholder 2"/>
          <p:cNvSpPr>
            <a:spLocks noGrp="1"/>
          </p:cNvSpPr>
          <p:nvPr>
            <p:ph sz="quarter" idx="13"/>
          </p:nvPr>
        </p:nvSpPr>
        <p:spPr>
          <a:xfrm>
            <a:off x="913774" y="1340998"/>
            <a:ext cx="10363826" cy="2635916"/>
          </a:xfrm>
        </p:spPr>
        <p:txBody>
          <a:bodyPr>
            <a:normAutofit fontScale="85000" lnSpcReduction="20000"/>
          </a:bodyPr>
          <a:lstStyle/>
          <a:p>
            <a:pPr marL="0" indent="0">
              <a:buNone/>
            </a:pPr>
            <a:r>
              <a:rPr lang="en-US" sz="3300" b="1" cap="none" dirty="0">
                <a:solidFill>
                  <a:schemeClr val="accent3">
                    <a:lumMod val="75000"/>
                  </a:schemeClr>
                </a:solidFill>
                <a:latin typeface="Calibri" charset="0"/>
                <a:ea typeface="Calibri" charset="0"/>
                <a:cs typeface="Calibri" charset="0"/>
              </a:rPr>
              <a:t>Research</a:t>
            </a:r>
            <a:r>
              <a:rPr lang="en-US" sz="2400" b="1" cap="none" dirty="0">
                <a:solidFill>
                  <a:schemeClr val="accent3">
                    <a:lumMod val="75000"/>
                  </a:schemeClr>
                </a:solidFill>
                <a:latin typeface="Calibri" charset="0"/>
                <a:ea typeface="Calibri" charset="0"/>
                <a:cs typeface="Calibri" charset="0"/>
              </a:rPr>
              <a:t>?</a:t>
            </a:r>
          </a:p>
          <a:p>
            <a:pPr>
              <a:buFont typeface="Wingdings" charset="2"/>
              <a:buChar char="§"/>
            </a:pPr>
            <a:r>
              <a:rPr lang="en-AU" sz="2600" cap="none" dirty="0">
                <a:latin typeface="Calibri" charset="0"/>
                <a:ea typeface="Calibri" charset="0"/>
                <a:cs typeface="Calibri" charset="0"/>
              </a:rPr>
              <a:t>Sometimes starts with a </a:t>
            </a:r>
            <a:r>
              <a:rPr lang="en-AU" sz="2800" b="1" cap="none" dirty="0">
                <a:solidFill>
                  <a:schemeClr val="accent3">
                    <a:lumMod val="75000"/>
                  </a:schemeClr>
                </a:solidFill>
                <a:latin typeface="Calibri" charset="0"/>
                <a:ea typeface="Calibri" charset="0"/>
                <a:cs typeface="Calibri" charset="0"/>
              </a:rPr>
              <a:t>hypothesis</a:t>
            </a:r>
            <a:r>
              <a:rPr lang="en-AU" sz="2600" cap="none" dirty="0">
                <a:latin typeface="Calibri" charset="0"/>
                <a:ea typeface="Calibri" charset="0"/>
                <a:cs typeface="Calibri" charset="0"/>
              </a:rPr>
              <a:t>, something to test</a:t>
            </a:r>
            <a:endParaRPr lang="en-US" sz="2600" cap="none" dirty="0">
              <a:latin typeface="Calibri" charset="0"/>
              <a:ea typeface="Calibri" charset="0"/>
              <a:cs typeface="Calibri" charset="0"/>
            </a:endParaRPr>
          </a:p>
          <a:p>
            <a:r>
              <a:rPr lang="en-AU" sz="3000" b="1" cap="none" dirty="0">
                <a:solidFill>
                  <a:schemeClr val="accent3">
                    <a:lumMod val="75000"/>
                  </a:schemeClr>
                </a:solidFill>
                <a:latin typeface="Calibri" charset="0"/>
                <a:ea typeface="Calibri" charset="0"/>
                <a:cs typeface="Calibri" charset="0"/>
              </a:rPr>
              <a:t>Types of research: </a:t>
            </a:r>
            <a:endParaRPr lang="en-US" sz="3000" b="1" cap="none" dirty="0">
              <a:solidFill>
                <a:schemeClr val="accent3">
                  <a:lumMod val="75000"/>
                </a:schemeClr>
              </a:solidFill>
              <a:latin typeface="Calibri" charset="0"/>
              <a:ea typeface="Calibri" charset="0"/>
              <a:cs typeface="Calibri" charset="0"/>
            </a:endParaRPr>
          </a:p>
          <a:p>
            <a:r>
              <a:rPr lang="en-AU" sz="2600" b="1" cap="none" dirty="0">
                <a:solidFill>
                  <a:schemeClr val="accent3">
                    <a:lumMod val="75000"/>
                  </a:schemeClr>
                </a:solidFill>
                <a:latin typeface="Calibri" charset="0"/>
                <a:ea typeface="Calibri" charset="0"/>
                <a:cs typeface="Calibri" charset="0"/>
              </a:rPr>
              <a:t>Quantitative data</a:t>
            </a:r>
            <a:r>
              <a:rPr lang="en-AU" sz="2600" b="1" cap="none" dirty="0"/>
              <a:t>: </a:t>
            </a:r>
            <a:r>
              <a:rPr lang="en-AU" sz="2600" cap="none" dirty="0"/>
              <a:t>measurable and specific</a:t>
            </a:r>
          </a:p>
          <a:p>
            <a:r>
              <a:rPr lang="en-AU" sz="2600" b="1" cap="none" dirty="0">
                <a:solidFill>
                  <a:schemeClr val="accent3">
                    <a:lumMod val="75000"/>
                  </a:schemeClr>
                </a:solidFill>
                <a:latin typeface="Calibri" charset="0"/>
                <a:ea typeface="Calibri" charset="0"/>
                <a:cs typeface="Calibri" charset="0"/>
              </a:rPr>
              <a:t>Qualitative data </a:t>
            </a:r>
            <a:r>
              <a:rPr lang="en-AU" sz="2600" cap="none" dirty="0"/>
              <a:t>is typically descriptive data and hard to analyse</a:t>
            </a:r>
            <a:r>
              <a:rPr lang="en-AU" sz="2200" cap="none" dirty="0"/>
              <a:t>. </a:t>
            </a:r>
            <a:endParaRPr lang="en-US" sz="2600" cap="none" dirty="0">
              <a:latin typeface="Calibri" charset="0"/>
              <a:ea typeface="Calibri" charset="0"/>
              <a:cs typeface="Calibri" charset="0"/>
            </a:endParaRPr>
          </a:p>
          <a:p>
            <a:pPr marL="0" lvl="1" indent="0">
              <a:spcBef>
                <a:spcPts val="1000"/>
              </a:spcBef>
              <a:buNone/>
            </a:pPr>
            <a:endParaRPr lang="en-US" b="1" cap="none" dirty="0">
              <a:latin typeface="Calibri" charset="0"/>
              <a:ea typeface="Calibri" charset="0"/>
              <a:cs typeface="Calibri" charset="0"/>
            </a:endParaRPr>
          </a:p>
          <a:p>
            <a:pPr marL="285750" lvl="1" indent="-285750">
              <a:spcBef>
                <a:spcPts val="1000"/>
              </a:spcBef>
            </a:pPr>
            <a:endParaRPr lang="en-US" cap="none" dirty="0">
              <a:latin typeface="Calibri" charset="0"/>
              <a:ea typeface="Calibri" charset="0"/>
              <a:cs typeface="Calibri" charset="0"/>
            </a:endParaRPr>
          </a:p>
          <a:p>
            <a:pPr marL="0" indent="0">
              <a:buNone/>
            </a:pPr>
            <a:endParaRPr lang="en-US" b="1" cap="none" dirty="0">
              <a:latin typeface="Calibri" charset="0"/>
              <a:ea typeface="Calibri" charset="0"/>
              <a:cs typeface="Calibri" charset="0"/>
            </a:endParaRPr>
          </a:p>
          <a:p>
            <a:pPr>
              <a:buFont typeface="Wingdings" charset="2"/>
              <a:buChar char="§"/>
            </a:pPr>
            <a:endParaRPr lang="en-US" cap="none" dirty="0">
              <a:latin typeface="Calibri" charset="0"/>
              <a:ea typeface="Calibri" charset="0"/>
              <a:cs typeface="Calibri" charset="0"/>
            </a:endParaRPr>
          </a:p>
        </p:txBody>
      </p:sp>
      <p:graphicFrame>
        <p:nvGraphicFramePr>
          <p:cNvPr id="5" name="Table 4"/>
          <p:cNvGraphicFramePr>
            <a:graphicFrameLocks noGrp="1"/>
          </p:cNvGraphicFramePr>
          <p:nvPr>
            <p:extLst>
              <p:ext uri="{D42A27DB-BD31-4B8C-83A1-F6EECF244321}">
                <p14:modId xmlns:p14="http://schemas.microsoft.com/office/powerpoint/2010/main" val="611841942"/>
              </p:ext>
            </p:extLst>
          </p:nvPr>
        </p:nvGraphicFramePr>
        <p:xfrm>
          <a:off x="913774" y="4151082"/>
          <a:ext cx="10160626" cy="2104571"/>
        </p:xfrm>
        <a:graphic>
          <a:graphicData uri="http://schemas.openxmlformats.org/drawingml/2006/table">
            <a:tbl>
              <a:tblPr firstRow="1" firstCol="1" bandRow="1">
                <a:tableStyleId>{1FECB4D8-DB02-4DC6-A0A2-4F2EBAE1DC90}</a:tableStyleId>
              </a:tblPr>
              <a:tblGrid>
                <a:gridCol w="5080313">
                  <a:extLst>
                    <a:ext uri="{9D8B030D-6E8A-4147-A177-3AD203B41FA5}">
                      <a16:colId xmlns:a16="http://schemas.microsoft.com/office/drawing/2014/main" val="20000"/>
                    </a:ext>
                  </a:extLst>
                </a:gridCol>
                <a:gridCol w="5080313">
                  <a:extLst>
                    <a:ext uri="{9D8B030D-6E8A-4147-A177-3AD203B41FA5}">
                      <a16:colId xmlns:a16="http://schemas.microsoft.com/office/drawing/2014/main" val="20001"/>
                    </a:ext>
                  </a:extLst>
                </a:gridCol>
              </a:tblGrid>
              <a:tr h="410445">
                <a:tc>
                  <a:txBody>
                    <a:bodyPr/>
                    <a:lstStyle/>
                    <a:p>
                      <a:pPr>
                        <a:lnSpc>
                          <a:spcPct val="115000"/>
                        </a:lnSpc>
                        <a:spcAft>
                          <a:spcPts val="0"/>
                        </a:spcAft>
                      </a:pPr>
                      <a:r>
                        <a:rPr lang="en-AU" sz="2000" b="1" dirty="0">
                          <a:effectLst/>
                        </a:rPr>
                        <a:t>Advantages</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15000"/>
                        </a:lnSpc>
                        <a:spcAft>
                          <a:spcPts val="0"/>
                        </a:spcAft>
                      </a:pPr>
                      <a:r>
                        <a:rPr lang="en-AU" sz="2000" b="1" dirty="0">
                          <a:effectLst/>
                        </a:rPr>
                        <a:t>Disadvantages</a:t>
                      </a:r>
                      <a:endParaRPr lang="en-US" sz="2000" b="1"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847063">
                <a:tc>
                  <a:txBody>
                    <a:bodyPr/>
                    <a:lstStyle/>
                    <a:p>
                      <a:pPr>
                        <a:lnSpc>
                          <a:spcPct val="115000"/>
                        </a:lnSpc>
                        <a:spcAft>
                          <a:spcPts val="0"/>
                        </a:spcAft>
                      </a:pPr>
                      <a:r>
                        <a:rPr lang="en-AU" sz="1800" b="0">
                          <a:effectLst/>
                        </a:rPr>
                        <a:t>Quantitative: Less demanding of people, large sample size means statistical validity.</a:t>
                      </a:r>
                      <a:endParaRPr lang="en-US" sz="1800" b="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15000"/>
                        </a:lnSpc>
                        <a:spcAft>
                          <a:spcPts val="0"/>
                        </a:spcAft>
                      </a:pPr>
                      <a:r>
                        <a:rPr lang="en-AU" sz="1800" b="0">
                          <a:effectLst/>
                        </a:rPr>
                        <a:t>Quantitative: Less depth and can be superficial</a:t>
                      </a:r>
                      <a:endParaRPr lang="en-US" sz="1800" b="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847063">
                <a:tc>
                  <a:txBody>
                    <a:bodyPr/>
                    <a:lstStyle/>
                    <a:p>
                      <a:pPr>
                        <a:lnSpc>
                          <a:spcPct val="115000"/>
                        </a:lnSpc>
                        <a:spcAft>
                          <a:spcPts val="0"/>
                        </a:spcAft>
                      </a:pPr>
                      <a:r>
                        <a:rPr lang="en-AU" sz="1800" b="0">
                          <a:effectLst/>
                        </a:rPr>
                        <a:t>Qualitative: More depth, richer data collected.</a:t>
                      </a:r>
                      <a:endParaRPr lang="en-US" sz="1800" b="0">
                        <a:effectLst/>
                      </a:endParaRPr>
                    </a:p>
                    <a:p>
                      <a:pPr>
                        <a:lnSpc>
                          <a:spcPct val="115000"/>
                        </a:lnSpc>
                        <a:spcAft>
                          <a:spcPts val="0"/>
                        </a:spcAft>
                      </a:pPr>
                      <a:r>
                        <a:rPr lang="en-AU" sz="1800" b="0">
                          <a:effectLst/>
                        </a:rPr>
                        <a:t> </a:t>
                      </a:r>
                      <a:endParaRPr lang="en-US" sz="1800" b="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15000"/>
                        </a:lnSpc>
                        <a:spcAft>
                          <a:spcPts val="0"/>
                        </a:spcAft>
                      </a:pPr>
                      <a:r>
                        <a:rPr lang="en-AU" sz="1800" b="0" dirty="0">
                          <a:effectLst/>
                        </a:rPr>
                        <a:t>Qualitative: Due to smaller sample size – harder to form reliable conclusions</a:t>
                      </a:r>
                      <a:endParaRPr lang="en-US" sz="1800" b="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6" name="TextBox 5"/>
          <p:cNvSpPr txBox="1"/>
          <p:nvPr/>
        </p:nvSpPr>
        <p:spPr>
          <a:xfrm>
            <a:off x="9826171" y="1515165"/>
            <a:ext cx="1250214"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AU" b="1" dirty="0">
                <a:solidFill>
                  <a:schemeClr val="bg1"/>
                </a:solidFill>
              </a:rPr>
              <a:t>Pages 3 - 4</a:t>
            </a:r>
            <a:endParaRPr lang="en-US" b="1" dirty="0">
              <a:solidFill>
                <a:schemeClr val="bg1"/>
              </a:solidFill>
            </a:endParaRPr>
          </a:p>
        </p:txBody>
      </p:sp>
    </p:spTree>
    <p:extLst>
      <p:ext uri="{BB962C8B-B14F-4D97-AF65-F5344CB8AC3E}">
        <p14:creationId xmlns:p14="http://schemas.microsoft.com/office/powerpoint/2010/main" val="621081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04039"/>
            <a:ext cx="10364451" cy="936958"/>
          </a:xfrm>
        </p:spPr>
        <p:txBody>
          <a:bodyPr/>
          <a:lstStyle/>
          <a:p>
            <a:r>
              <a:rPr lang="en-US" cap="none" dirty="0">
                <a:latin typeface="Calibri" charset="0"/>
                <a:ea typeface="Calibri" charset="0"/>
                <a:cs typeface="Calibri" charset="0"/>
              </a:rPr>
              <a:t>Data and Information</a:t>
            </a:r>
          </a:p>
        </p:txBody>
      </p:sp>
      <p:sp>
        <p:nvSpPr>
          <p:cNvPr id="3" name="Content Placeholder 2"/>
          <p:cNvSpPr>
            <a:spLocks noGrp="1"/>
          </p:cNvSpPr>
          <p:nvPr>
            <p:ph sz="quarter" idx="13"/>
          </p:nvPr>
        </p:nvSpPr>
        <p:spPr>
          <a:xfrm>
            <a:off x="913774" y="1340997"/>
            <a:ext cx="5182226" cy="5102333"/>
          </a:xfrm>
        </p:spPr>
        <p:txBody>
          <a:bodyPr>
            <a:normAutofit/>
          </a:bodyPr>
          <a:lstStyle/>
          <a:p>
            <a:pPr marL="0" indent="0">
              <a:buNone/>
            </a:pPr>
            <a:r>
              <a:rPr lang="en-AU" sz="2800" b="1" cap="none" dirty="0">
                <a:solidFill>
                  <a:schemeClr val="accent3">
                    <a:lumMod val="75000"/>
                  </a:schemeClr>
                </a:solidFill>
                <a:latin typeface="Calibri" charset="0"/>
                <a:ea typeface="Calibri" charset="0"/>
                <a:cs typeface="Calibri" charset="0"/>
              </a:rPr>
              <a:t>Data and information</a:t>
            </a:r>
            <a:endParaRPr lang="en-US" sz="2800" b="1" cap="none" dirty="0">
              <a:solidFill>
                <a:schemeClr val="accent3">
                  <a:lumMod val="75000"/>
                </a:schemeClr>
              </a:solidFill>
              <a:latin typeface="Calibri" charset="0"/>
              <a:ea typeface="Calibri" charset="0"/>
              <a:cs typeface="Calibri" charset="0"/>
            </a:endParaRPr>
          </a:p>
          <a:p>
            <a:r>
              <a:rPr lang="en-AU" sz="2400" b="1" cap="none" dirty="0">
                <a:solidFill>
                  <a:schemeClr val="accent3">
                    <a:lumMod val="75000"/>
                  </a:schemeClr>
                </a:solidFill>
                <a:latin typeface="Calibri" charset="0"/>
                <a:ea typeface="Calibri" charset="0"/>
                <a:cs typeface="Calibri" charset="0"/>
              </a:rPr>
              <a:t>Data</a:t>
            </a:r>
            <a:r>
              <a:rPr lang="en-AU" sz="2400" b="1" cap="none" dirty="0"/>
              <a:t> </a:t>
            </a:r>
            <a:r>
              <a:rPr lang="en-AU" sz="2200" cap="none" dirty="0"/>
              <a:t>is usually unorganised facts (INPUT), processed into a meaningful and useful form – becoming </a:t>
            </a:r>
            <a:r>
              <a:rPr lang="en-AU" sz="2400" b="1" cap="none" dirty="0">
                <a:solidFill>
                  <a:schemeClr val="accent3">
                    <a:lumMod val="75000"/>
                  </a:schemeClr>
                </a:solidFill>
                <a:latin typeface="Calibri" charset="0"/>
                <a:ea typeface="Calibri" charset="0"/>
                <a:cs typeface="Calibri" charset="0"/>
              </a:rPr>
              <a:t>information. </a:t>
            </a:r>
            <a:endParaRPr lang="en-US" sz="2400" b="1" cap="none" dirty="0">
              <a:solidFill>
                <a:schemeClr val="accent3">
                  <a:lumMod val="75000"/>
                </a:schemeClr>
              </a:solidFill>
              <a:latin typeface="Calibri" charset="0"/>
              <a:ea typeface="Calibri" charset="0"/>
              <a:cs typeface="Calibri" charset="0"/>
            </a:endParaRPr>
          </a:p>
          <a:p>
            <a:r>
              <a:rPr lang="en-AU" sz="2400" b="1" cap="none" dirty="0">
                <a:solidFill>
                  <a:schemeClr val="accent3">
                    <a:lumMod val="75000"/>
                  </a:schemeClr>
                </a:solidFill>
                <a:latin typeface="Calibri" charset="0"/>
                <a:ea typeface="Calibri" charset="0"/>
                <a:cs typeface="Calibri" charset="0"/>
              </a:rPr>
              <a:t>Data</a:t>
            </a:r>
            <a:r>
              <a:rPr lang="en-AU" sz="2400" b="1" cap="none" dirty="0"/>
              <a:t> </a:t>
            </a:r>
            <a:r>
              <a:rPr lang="en-AU" sz="2200" cap="none" dirty="0"/>
              <a:t>includes text, numbers, audio and images.</a:t>
            </a:r>
            <a:endParaRPr lang="en-US" sz="2200" cap="none" dirty="0"/>
          </a:p>
          <a:p>
            <a:r>
              <a:rPr lang="en-AU" sz="2400" b="1" cap="none" dirty="0">
                <a:solidFill>
                  <a:schemeClr val="accent3">
                    <a:lumMod val="75000"/>
                  </a:schemeClr>
                </a:solidFill>
                <a:latin typeface="Calibri" charset="0"/>
                <a:ea typeface="Calibri" charset="0"/>
                <a:cs typeface="Calibri" charset="0"/>
              </a:rPr>
              <a:t>Information</a:t>
            </a:r>
            <a:r>
              <a:rPr lang="en-AU" sz="2400" b="1" cap="none" dirty="0"/>
              <a:t> </a:t>
            </a:r>
            <a:r>
              <a:rPr lang="en-AU" sz="2200" cap="none" dirty="0"/>
              <a:t>can be used to</a:t>
            </a:r>
            <a:r>
              <a:rPr lang="en-AU" sz="2400" b="1" cap="none" dirty="0"/>
              <a:t>, </a:t>
            </a:r>
            <a:r>
              <a:rPr lang="en-AU" sz="2400" b="1" cap="none" dirty="0">
                <a:solidFill>
                  <a:schemeClr val="accent3">
                    <a:lumMod val="75000"/>
                  </a:schemeClr>
                </a:solidFill>
                <a:latin typeface="Calibri" charset="0"/>
                <a:ea typeface="Calibri" charset="0"/>
                <a:cs typeface="Calibri" charset="0"/>
              </a:rPr>
              <a:t>inform, entertain or persuade</a:t>
            </a:r>
            <a:endParaRPr lang="en-US" sz="2400" b="1" cap="none" dirty="0">
              <a:solidFill>
                <a:schemeClr val="accent3">
                  <a:lumMod val="75000"/>
                </a:schemeClr>
              </a:solidFill>
              <a:latin typeface="Calibri" charset="0"/>
              <a:ea typeface="Calibri" charset="0"/>
              <a:cs typeface="Calibri" charset="0"/>
            </a:endParaRPr>
          </a:p>
          <a:p>
            <a:pPr marL="0" indent="0">
              <a:buNone/>
            </a:pPr>
            <a:endParaRPr lang="en-US" sz="2200" b="1" cap="none" dirty="0">
              <a:latin typeface="Calibri" charset="0"/>
              <a:ea typeface="Calibri" charset="0"/>
              <a:cs typeface="Calibri" charset="0"/>
            </a:endParaRPr>
          </a:p>
        </p:txBody>
      </p:sp>
      <p:sp>
        <p:nvSpPr>
          <p:cNvPr id="4" name="Content Placeholder 2"/>
          <p:cNvSpPr txBox="1">
            <a:spLocks/>
          </p:cNvSpPr>
          <p:nvPr/>
        </p:nvSpPr>
        <p:spPr>
          <a:xfrm>
            <a:off x="6422752" y="1327328"/>
            <a:ext cx="5182226" cy="4861202"/>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n-AU" sz="2800" b="1" cap="none" dirty="0">
                <a:solidFill>
                  <a:schemeClr val="accent3">
                    <a:lumMod val="75000"/>
                  </a:schemeClr>
                </a:solidFill>
                <a:latin typeface="Calibri" charset="0"/>
                <a:ea typeface="Calibri" charset="0"/>
                <a:cs typeface="Calibri" charset="0"/>
              </a:rPr>
              <a:t>Gathering information</a:t>
            </a:r>
            <a:endParaRPr lang="en-US" sz="2800" b="1" cap="none" dirty="0">
              <a:solidFill>
                <a:schemeClr val="accent3">
                  <a:lumMod val="75000"/>
                </a:schemeClr>
              </a:solidFill>
              <a:latin typeface="Calibri" charset="0"/>
              <a:ea typeface="Calibri" charset="0"/>
              <a:cs typeface="Calibri" charset="0"/>
            </a:endParaRPr>
          </a:p>
          <a:p>
            <a:r>
              <a:rPr lang="en-AU" sz="2400" b="1" cap="none" dirty="0">
                <a:solidFill>
                  <a:schemeClr val="accent3">
                    <a:lumMod val="75000"/>
                  </a:schemeClr>
                </a:solidFill>
                <a:latin typeface="Calibri" charset="0"/>
                <a:ea typeface="Calibri" charset="0"/>
                <a:cs typeface="Calibri" charset="0"/>
              </a:rPr>
              <a:t>Primary data/sources</a:t>
            </a:r>
            <a:r>
              <a:rPr lang="en-AU" sz="2200" b="1" cap="none" dirty="0">
                <a:solidFill>
                  <a:schemeClr val="accent3">
                    <a:lumMod val="75000"/>
                  </a:schemeClr>
                </a:solidFill>
                <a:latin typeface="Calibri" charset="0"/>
                <a:ea typeface="Calibri" charset="0"/>
                <a:cs typeface="Calibri" charset="0"/>
              </a:rPr>
              <a:t>: </a:t>
            </a:r>
            <a:r>
              <a:rPr lang="en-AU" sz="2200" cap="none" dirty="0"/>
              <a:t>data you collect yourself – usually from associated </a:t>
            </a:r>
            <a:r>
              <a:rPr lang="en-AU" sz="2400" b="1" cap="none" dirty="0">
                <a:solidFill>
                  <a:schemeClr val="accent3">
                    <a:lumMod val="75000"/>
                  </a:schemeClr>
                </a:solidFill>
                <a:latin typeface="Calibri" charset="0"/>
                <a:ea typeface="Calibri" charset="0"/>
                <a:cs typeface="Calibri" charset="0"/>
              </a:rPr>
              <a:t>stakeholders</a:t>
            </a:r>
            <a:r>
              <a:rPr lang="en-AU" sz="2400" b="1" cap="none" dirty="0"/>
              <a:t> </a:t>
            </a:r>
            <a:r>
              <a:rPr lang="en-AU" sz="2200" cap="none" dirty="0"/>
              <a:t>(people involved with issue) whose opinions will often provide more in-depth data than from </a:t>
            </a:r>
            <a:r>
              <a:rPr lang="en-AU" sz="2400" b="1" cap="none" dirty="0">
                <a:solidFill>
                  <a:schemeClr val="accent3">
                    <a:lumMod val="75000"/>
                  </a:schemeClr>
                </a:solidFill>
                <a:latin typeface="Calibri" charset="0"/>
                <a:ea typeface="Calibri" charset="0"/>
                <a:cs typeface="Calibri" charset="0"/>
              </a:rPr>
              <a:t>secondary sources </a:t>
            </a:r>
            <a:r>
              <a:rPr lang="en-AU" sz="2200" cap="none" dirty="0"/>
              <a:t>(data already collected and presented).</a:t>
            </a:r>
          </a:p>
          <a:p>
            <a:r>
              <a:rPr lang="en-AU" sz="2400" b="1" cap="none" dirty="0">
                <a:solidFill>
                  <a:schemeClr val="accent3">
                    <a:lumMod val="75000"/>
                  </a:schemeClr>
                </a:solidFill>
                <a:latin typeface="Calibri" charset="0"/>
                <a:cs typeface="Calibri" charset="0"/>
              </a:rPr>
              <a:t>NB: </a:t>
            </a:r>
            <a:r>
              <a:rPr lang="en-AU" sz="2200" cap="none" dirty="0"/>
              <a:t>obtaining data online (like census data) that has not been processed can be considered primary – see </a:t>
            </a:r>
            <a:r>
              <a:rPr lang="en-AU" sz="2200" b="1" cap="none" dirty="0"/>
              <a:t>Informatics</a:t>
            </a:r>
            <a:r>
              <a:rPr lang="en-AU" sz="2200" cap="none" dirty="0"/>
              <a:t>)</a:t>
            </a:r>
            <a:endParaRPr lang="en-US" sz="2200" cap="none" dirty="0"/>
          </a:p>
          <a:p>
            <a:pPr marL="0" indent="0">
              <a:buNone/>
            </a:pPr>
            <a:endParaRPr lang="en-AU" cap="none" dirty="0">
              <a:latin typeface="Calibri" charset="0"/>
              <a:ea typeface="Calibri" charset="0"/>
              <a:cs typeface="Calibri" charset="0"/>
            </a:endParaRPr>
          </a:p>
          <a:p>
            <a:pPr marL="0" indent="0">
              <a:buNone/>
            </a:pPr>
            <a:endParaRPr lang="en-AU" b="1" cap="none" dirty="0">
              <a:latin typeface="Calibri" charset="0"/>
              <a:ea typeface="Calibri" charset="0"/>
              <a:cs typeface="Calibri" charset="0"/>
            </a:endParaRPr>
          </a:p>
          <a:p>
            <a:pPr>
              <a:buFont typeface="Wingdings" charset="2"/>
              <a:buChar char="§"/>
            </a:pPr>
            <a:endParaRPr lang="en-AU" cap="none" dirty="0">
              <a:latin typeface="Calibri" charset="0"/>
              <a:ea typeface="Calibri" charset="0"/>
              <a:cs typeface="Calibri" charset="0"/>
            </a:endParaRPr>
          </a:p>
          <a:p>
            <a:pPr marL="0" lvl="1" indent="0">
              <a:spcBef>
                <a:spcPts val="1000"/>
              </a:spcBef>
              <a:buFont typeface="Arial" panose="020B0604020202020204" pitchFamily="34" charset="0"/>
              <a:buNone/>
            </a:pPr>
            <a:endParaRPr lang="en-AU" sz="2200" cap="none" dirty="0">
              <a:latin typeface="Calibri" charset="0"/>
              <a:ea typeface="Calibri" charset="0"/>
              <a:cs typeface="Calibri" charset="0"/>
            </a:endParaRPr>
          </a:p>
          <a:p>
            <a:pPr marL="0" lvl="1" indent="0">
              <a:spcBef>
                <a:spcPts val="1000"/>
              </a:spcBef>
              <a:buFont typeface="Arial" panose="020B0604020202020204" pitchFamily="34" charset="0"/>
              <a:buNone/>
            </a:pPr>
            <a:endParaRPr lang="en-AU" b="1" cap="none" dirty="0">
              <a:latin typeface="Calibri" charset="0"/>
              <a:ea typeface="Calibri" charset="0"/>
              <a:cs typeface="Calibri" charset="0"/>
            </a:endParaRPr>
          </a:p>
          <a:p>
            <a:pPr marL="285750" lvl="1" indent="-285750">
              <a:spcBef>
                <a:spcPts val="1000"/>
              </a:spcBef>
            </a:pPr>
            <a:endParaRPr lang="en-AU" cap="none" dirty="0">
              <a:latin typeface="Calibri" charset="0"/>
              <a:ea typeface="Calibri" charset="0"/>
              <a:cs typeface="Calibri" charset="0"/>
            </a:endParaRPr>
          </a:p>
          <a:p>
            <a:pPr marL="0" indent="0">
              <a:buFont typeface="Arial" panose="020B0604020202020204" pitchFamily="34" charset="0"/>
              <a:buNone/>
            </a:pPr>
            <a:endParaRPr lang="en-AU" b="1" cap="none" dirty="0">
              <a:latin typeface="Calibri" charset="0"/>
              <a:ea typeface="Calibri" charset="0"/>
              <a:cs typeface="Calibri" charset="0"/>
            </a:endParaRPr>
          </a:p>
          <a:p>
            <a:pPr>
              <a:buFont typeface="Wingdings" charset="2"/>
              <a:buChar char="§"/>
            </a:pPr>
            <a:endParaRPr lang="en-AU" cap="none" dirty="0">
              <a:latin typeface="Calibri" charset="0"/>
              <a:ea typeface="Calibri" charset="0"/>
              <a:cs typeface="Calibri" charset="0"/>
            </a:endParaRPr>
          </a:p>
        </p:txBody>
      </p:sp>
      <p:sp>
        <p:nvSpPr>
          <p:cNvPr id="6" name="TextBox 5"/>
          <p:cNvSpPr txBox="1"/>
          <p:nvPr/>
        </p:nvSpPr>
        <p:spPr>
          <a:xfrm>
            <a:off x="10354138" y="1330774"/>
            <a:ext cx="1250214"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AU" b="1" dirty="0">
                <a:solidFill>
                  <a:schemeClr val="bg1"/>
                </a:solidFill>
              </a:rPr>
              <a:t>Pages 4 - 5</a:t>
            </a:r>
            <a:endParaRPr lang="en-US" b="1" dirty="0">
              <a:solidFill>
                <a:schemeClr val="bg1"/>
              </a:solidFill>
            </a:endParaRPr>
          </a:p>
        </p:txBody>
      </p:sp>
    </p:spTree>
    <p:extLst>
      <p:ext uri="{BB962C8B-B14F-4D97-AF65-F5344CB8AC3E}">
        <p14:creationId xmlns:p14="http://schemas.microsoft.com/office/powerpoint/2010/main" val="1550067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04039"/>
            <a:ext cx="10364451" cy="936958"/>
          </a:xfrm>
        </p:spPr>
        <p:txBody>
          <a:bodyPr/>
          <a:lstStyle/>
          <a:p>
            <a:r>
              <a:rPr lang="en-US" cap="none" dirty="0">
                <a:latin typeface="Calibri" charset="0"/>
                <a:ea typeface="Calibri" charset="0"/>
                <a:cs typeface="Calibri" charset="0"/>
              </a:rPr>
              <a:t>Data Collection Techniques and Methods</a:t>
            </a:r>
          </a:p>
        </p:txBody>
      </p:sp>
      <p:sp>
        <p:nvSpPr>
          <p:cNvPr id="3" name="Content Placeholder 2"/>
          <p:cNvSpPr>
            <a:spLocks noGrp="1"/>
          </p:cNvSpPr>
          <p:nvPr>
            <p:ph sz="quarter" idx="13"/>
          </p:nvPr>
        </p:nvSpPr>
        <p:spPr>
          <a:xfrm>
            <a:off x="913774" y="1340997"/>
            <a:ext cx="5182226" cy="5102333"/>
          </a:xfrm>
        </p:spPr>
        <p:txBody>
          <a:bodyPr>
            <a:normAutofit/>
          </a:bodyPr>
          <a:lstStyle/>
          <a:p>
            <a:r>
              <a:rPr lang="en-AU" sz="2400" b="1" cap="none" dirty="0">
                <a:solidFill>
                  <a:schemeClr val="accent3">
                    <a:lumMod val="75000"/>
                  </a:schemeClr>
                </a:solidFill>
                <a:latin typeface="Calibri" charset="0"/>
                <a:ea typeface="Calibri" charset="0"/>
                <a:cs typeface="Calibri" charset="0"/>
              </a:rPr>
              <a:t>Survey/questionnaires: </a:t>
            </a:r>
            <a:r>
              <a:rPr lang="en-AU" sz="2200" cap="none" dirty="0"/>
              <a:t>questions with options – easy to be given to many people and to analyse.</a:t>
            </a:r>
            <a:endParaRPr lang="en-US" sz="2200" cap="none" dirty="0"/>
          </a:p>
          <a:p>
            <a:r>
              <a:rPr lang="en-AU" sz="2200" cap="none" dirty="0"/>
              <a:t>Can include space for written responses – harder to analyse.</a:t>
            </a:r>
            <a:endParaRPr lang="en-US" sz="2200" cap="none" dirty="0"/>
          </a:p>
          <a:p>
            <a:r>
              <a:rPr lang="en-AU" sz="2400" b="1" cap="none" dirty="0">
                <a:solidFill>
                  <a:schemeClr val="accent3">
                    <a:lumMod val="75000"/>
                  </a:schemeClr>
                </a:solidFill>
                <a:latin typeface="Calibri" charset="0"/>
                <a:ea typeface="Calibri" charset="0"/>
                <a:cs typeface="Calibri" charset="0"/>
              </a:rPr>
              <a:t>Focus groups: </a:t>
            </a:r>
            <a:r>
              <a:rPr lang="en-AU" sz="2200" cap="none" dirty="0"/>
              <a:t>small group – often carefully selected to fit a particular demographic – guided discussion to obtain data.</a:t>
            </a:r>
            <a:endParaRPr lang="en-US" sz="2200" cap="none" dirty="0"/>
          </a:p>
          <a:p>
            <a:pPr marL="0" indent="0">
              <a:buNone/>
            </a:pPr>
            <a:endParaRPr lang="en-US" cap="none" dirty="0">
              <a:latin typeface="Calibri" charset="0"/>
              <a:ea typeface="Calibri" charset="0"/>
              <a:cs typeface="Calibri" charset="0"/>
            </a:endParaRPr>
          </a:p>
        </p:txBody>
      </p:sp>
      <p:sp>
        <p:nvSpPr>
          <p:cNvPr id="4" name="Content Placeholder 2"/>
          <p:cNvSpPr txBox="1">
            <a:spLocks/>
          </p:cNvSpPr>
          <p:nvPr/>
        </p:nvSpPr>
        <p:spPr>
          <a:xfrm>
            <a:off x="6422752" y="1327328"/>
            <a:ext cx="5182226" cy="4861202"/>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en-AU" sz="2400" b="1" cap="none" dirty="0">
                <a:solidFill>
                  <a:schemeClr val="accent3">
                    <a:lumMod val="75000"/>
                  </a:schemeClr>
                </a:solidFill>
                <a:latin typeface="Calibri" charset="0"/>
                <a:ea typeface="Calibri" charset="0"/>
                <a:cs typeface="Calibri" charset="0"/>
              </a:rPr>
              <a:t>Interviews: </a:t>
            </a:r>
            <a:r>
              <a:rPr lang="en-AU" sz="2200" cap="none" dirty="0"/>
              <a:t>usually one to one – similar to focus groups but can be more personal way to elicit opinions and beliefs.</a:t>
            </a:r>
            <a:endParaRPr lang="en-US" sz="2200" cap="none" dirty="0"/>
          </a:p>
          <a:p>
            <a:r>
              <a:rPr lang="en-AU" sz="2400" b="1" cap="none" dirty="0">
                <a:solidFill>
                  <a:schemeClr val="accent3">
                    <a:lumMod val="75000"/>
                  </a:schemeClr>
                </a:solidFill>
                <a:latin typeface="Calibri" charset="0"/>
                <a:ea typeface="Calibri" charset="0"/>
                <a:cs typeface="Calibri" charset="0"/>
              </a:rPr>
              <a:t>Electronic: </a:t>
            </a:r>
            <a:r>
              <a:rPr lang="en-AU" sz="2200" cap="none" dirty="0"/>
              <a:t>data can be collected automatically using sensors, camera or data logs.</a:t>
            </a:r>
          </a:p>
          <a:p>
            <a:r>
              <a:rPr lang="en-AU" sz="2400" b="1" cap="none" dirty="0">
                <a:solidFill>
                  <a:schemeClr val="accent3">
                    <a:lumMod val="75000"/>
                  </a:schemeClr>
                </a:solidFill>
                <a:latin typeface="Calibri" charset="0"/>
                <a:ea typeface="Calibri" charset="0"/>
                <a:cs typeface="Calibri" charset="0"/>
              </a:rPr>
              <a:t>Observation</a:t>
            </a:r>
            <a:r>
              <a:rPr lang="en-AU" b="1" cap="none" dirty="0"/>
              <a:t>: </a:t>
            </a:r>
            <a:r>
              <a:rPr lang="en-AU" sz="2200" cap="none" dirty="0"/>
              <a:t>to collect detailed information, in the environment related to the research and hypothesis.</a:t>
            </a:r>
            <a:endParaRPr lang="en-US" sz="2200" cap="none" dirty="0"/>
          </a:p>
          <a:p>
            <a:endParaRPr lang="en-US" dirty="0"/>
          </a:p>
          <a:p>
            <a:pPr marL="0" lvl="1" indent="0">
              <a:spcBef>
                <a:spcPts val="1000"/>
              </a:spcBef>
              <a:buFont typeface="Arial" panose="020B0604020202020204" pitchFamily="34" charset="0"/>
              <a:buNone/>
            </a:pPr>
            <a:endParaRPr lang="en-AU" b="1" cap="none" dirty="0">
              <a:latin typeface="Calibri" charset="0"/>
              <a:ea typeface="Calibri" charset="0"/>
              <a:cs typeface="Calibri" charset="0"/>
            </a:endParaRPr>
          </a:p>
          <a:p>
            <a:pPr marL="285750" lvl="1" indent="-285750">
              <a:spcBef>
                <a:spcPts val="1000"/>
              </a:spcBef>
            </a:pPr>
            <a:endParaRPr lang="en-AU" cap="none" dirty="0">
              <a:latin typeface="Calibri" charset="0"/>
              <a:ea typeface="Calibri" charset="0"/>
              <a:cs typeface="Calibri" charset="0"/>
            </a:endParaRPr>
          </a:p>
          <a:p>
            <a:pPr marL="0" indent="0">
              <a:buFont typeface="Arial" panose="020B0604020202020204" pitchFamily="34" charset="0"/>
              <a:buNone/>
            </a:pPr>
            <a:endParaRPr lang="en-AU" b="1" cap="none" dirty="0">
              <a:latin typeface="Calibri" charset="0"/>
              <a:ea typeface="Calibri" charset="0"/>
              <a:cs typeface="Calibri" charset="0"/>
            </a:endParaRPr>
          </a:p>
          <a:p>
            <a:pPr>
              <a:buFont typeface="Wingdings" charset="2"/>
              <a:buChar char="§"/>
            </a:pPr>
            <a:endParaRPr lang="en-AU" cap="none" dirty="0">
              <a:latin typeface="Calibri" charset="0"/>
              <a:ea typeface="Calibri" charset="0"/>
              <a:cs typeface="Calibri" charset="0"/>
            </a:endParaRPr>
          </a:p>
        </p:txBody>
      </p:sp>
      <p:sp>
        <p:nvSpPr>
          <p:cNvPr id="8" name="TextBox 7"/>
          <p:cNvSpPr txBox="1"/>
          <p:nvPr/>
        </p:nvSpPr>
        <p:spPr>
          <a:xfrm>
            <a:off x="10285096" y="5550683"/>
            <a:ext cx="1250214"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AU" b="1" dirty="0">
                <a:solidFill>
                  <a:schemeClr val="bg1"/>
                </a:solidFill>
              </a:rPr>
              <a:t>Pages 7 - 9</a:t>
            </a:r>
            <a:endParaRPr lang="en-US" b="1" dirty="0">
              <a:solidFill>
                <a:schemeClr val="bg1"/>
              </a:solidFill>
            </a:endParaRPr>
          </a:p>
        </p:txBody>
      </p:sp>
    </p:spTree>
    <p:extLst>
      <p:ext uri="{BB962C8B-B14F-4D97-AF65-F5344CB8AC3E}">
        <p14:creationId xmlns:p14="http://schemas.microsoft.com/office/powerpoint/2010/main" val="2873364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04039"/>
            <a:ext cx="10364451" cy="936958"/>
          </a:xfrm>
        </p:spPr>
        <p:txBody>
          <a:bodyPr/>
          <a:lstStyle/>
          <a:p>
            <a:r>
              <a:rPr lang="en-US" cap="none" dirty="0">
                <a:latin typeface="Calibri" charset="0"/>
                <a:ea typeface="Calibri" charset="0"/>
                <a:cs typeface="Calibri" charset="0"/>
              </a:rPr>
              <a:t>Question Types</a:t>
            </a:r>
          </a:p>
        </p:txBody>
      </p:sp>
      <p:sp>
        <p:nvSpPr>
          <p:cNvPr id="3" name="Content Placeholder 2"/>
          <p:cNvSpPr>
            <a:spLocks noGrp="1"/>
          </p:cNvSpPr>
          <p:nvPr>
            <p:ph sz="quarter" idx="13"/>
          </p:nvPr>
        </p:nvSpPr>
        <p:spPr>
          <a:xfrm>
            <a:off x="913774" y="1340997"/>
            <a:ext cx="6198226" cy="5102333"/>
          </a:xfrm>
        </p:spPr>
        <p:txBody>
          <a:bodyPr>
            <a:normAutofit/>
          </a:bodyPr>
          <a:lstStyle/>
          <a:p>
            <a:pPr marL="0" indent="0">
              <a:buNone/>
            </a:pPr>
            <a:endParaRPr lang="en-US" cap="none" dirty="0">
              <a:latin typeface="Calibri" charset="0"/>
              <a:ea typeface="Calibri" charset="0"/>
              <a:cs typeface="Calibri" charset="0"/>
            </a:endParaRPr>
          </a:p>
          <a:p>
            <a:pPr marL="0" indent="0">
              <a:buNone/>
            </a:pPr>
            <a:r>
              <a:rPr lang="en-AU" sz="2400" b="1" cap="none" dirty="0">
                <a:solidFill>
                  <a:schemeClr val="accent3">
                    <a:lumMod val="75000"/>
                  </a:schemeClr>
                </a:solidFill>
                <a:latin typeface="Calibri" charset="0"/>
                <a:ea typeface="Calibri" charset="0"/>
                <a:cs typeface="Calibri" charset="0"/>
              </a:rPr>
              <a:t>Open-ended and closed questions</a:t>
            </a:r>
            <a:endParaRPr lang="en-US" sz="2400" b="1" cap="none" dirty="0">
              <a:solidFill>
                <a:schemeClr val="accent3">
                  <a:lumMod val="75000"/>
                </a:schemeClr>
              </a:solidFill>
              <a:latin typeface="Calibri" charset="0"/>
              <a:ea typeface="Calibri" charset="0"/>
              <a:cs typeface="Calibri" charset="0"/>
            </a:endParaRPr>
          </a:p>
          <a:p>
            <a:r>
              <a:rPr lang="en-AU" sz="2200" cap="none" dirty="0"/>
              <a:t>Closed questions – limited options – usually quantitative</a:t>
            </a:r>
            <a:endParaRPr lang="en-US" sz="2200" cap="none" dirty="0"/>
          </a:p>
          <a:p>
            <a:r>
              <a:rPr lang="en-AU" sz="2200" cap="none" dirty="0"/>
              <a:t>Open-ended questions do not limit the responses. – usually qualitative</a:t>
            </a:r>
            <a:endParaRPr lang="en-US" sz="2200" cap="none" dirty="0"/>
          </a:p>
          <a:p>
            <a:r>
              <a:rPr lang="en-AU" sz="2200" cap="none" dirty="0"/>
              <a:t>Closed questions are easier to develop, quicker to administer, collect, collate &amp; analyse.</a:t>
            </a:r>
            <a:endParaRPr lang="en-US" sz="2200" cap="none" dirty="0"/>
          </a:p>
          <a:p>
            <a:r>
              <a:rPr lang="en-AU" sz="2200" cap="none" dirty="0"/>
              <a:t>May not be useful for complex issues. However open-ended questions can be harder to analyse</a:t>
            </a:r>
            <a:endParaRPr lang="en-US" cap="none" dirty="0">
              <a:latin typeface="Calibri" charset="0"/>
              <a:ea typeface="Calibri" charset="0"/>
              <a:cs typeface="Calibri" charset="0"/>
            </a:endParaRPr>
          </a:p>
          <a:p>
            <a:pPr marL="0" indent="0">
              <a:buNone/>
            </a:pPr>
            <a:endParaRPr lang="en-US" b="1" cap="none" dirty="0">
              <a:latin typeface="Calibri" charset="0"/>
              <a:ea typeface="Calibri" charset="0"/>
              <a:cs typeface="Calibri" charset="0"/>
            </a:endParaRPr>
          </a:p>
          <a:p>
            <a:pPr>
              <a:buFont typeface="Wingdings" charset="2"/>
              <a:buChar char="§"/>
            </a:pPr>
            <a:endParaRPr lang="en-US" cap="none" dirty="0">
              <a:latin typeface="Calibri" charset="0"/>
              <a:ea typeface="Calibri" charset="0"/>
              <a:cs typeface="Calibri" charset="0"/>
            </a:endParaRPr>
          </a:p>
        </p:txBody>
      </p:sp>
      <p:sp>
        <p:nvSpPr>
          <p:cNvPr id="6" name="TextBox 5"/>
          <p:cNvSpPr txBox="1"/>
          <p:nvPr/>
        </p:nvSpPr>
        <p:spPr>
          <a:xfrm>
            <a:off x="913149" y="6188995"/>
            <a:ext cx="2114425"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AU" b="1" dirty="0">
                <a:solidFill>
                  <a:schemeClr val="bg1"/>
                </a:solidFill>
              </a:rPr>
              <a:t>See example Page 8</a:t>
            </a:r>
            <a:endParaRPr lang="en-US" b="1" dirty="0">
              <a:solidFill>
                <a:schemeClr val="bg1"/>
              </a:solidFill>
            </a:endParaRPr>
          </a:p>
        </p:txBody>
      </p:sp>
    </p:spTree>
    <p:extLst>
      <p:ext uri="{BB962C8B-B14F-4D97-AF65-F5344CB8AC3E}">
        <p14:creationId xmlns:p14="http://schemas.microsoft.com/office/powerpoint/2010/main" val="13426611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04039"/>
            <a:ext cx="10364451" cy="936958"/>
          </a:xfrm>
        </p:spPr>
        <p:txBody>
          <a:bodyPr>
            <a:normAutofit/>
          </a:bodyPr>
          <a:lstStyle/>
          <a:p>
            <a:r>
              <a:rPr lang="en-AU" cap="none" dirty="0">
                <a:latin typeface="Calibri" charset="0"/>
                <a:ea typeface="Calibri" charset="0"/>
                <a:cs typeface="Calibri" charset="0"/>
              </a:rPr>
              <a:t>Quality of data and information</a:t>
            </a:r>
            <a:endParaRPr lang="en-US" cap="none" dirty="0">
              <a:latin typeface="Calibri" charset="0"/>
              <a:ea typeface="Calibri" charset="0"/>
              <a:cs typeface="Calibri" charset="0"/>
            </a:endParaRPr>
          </a:p>
        </p:txBody>
      </p:sp>
      <p:sp>
        <p:nvSpPr>
          <p:cNvPr id="3" name="Content Placeholder 2"/>
          <p:cNvSpPr>
            <a:spLocks noGrp="1"/>
          </p:cNvSpPr>
          <p:nvPr>
            <p:ph sz="quarter" idx="13"/>
          </p:nvPr>
        </p:nvSpPr>
        <p:spPr>
          <a:xfrm>
            <a:off x="913774" y="1608667"/>
            <a:ext cx="5182226" cy="4834663"/>
          </a:xfrm>
        </p:spPr>
        <p:txBody>
          <a:bodyPr>
            <a:normAutofit/>
          </a:bodyPr>
          <a:lstStyle/>
          <a:p>
            <a:r>
              <a:rPr lang="en-AU" sz="2400" b="1" cap="none" dirty="0">
                <a:solidFill>
                  <a:schemeClr val="accent3">
                    <a:lumMod val="75000"/>
                  </a:schemeClr>
                </a:solidFill>
                <a:latin typeface="Calibri" charset="0"/>
                <a:ea typeface="Calibri" charset="0"/>
                <a:cs typeface="Calibri" charset="0"/>
              </a:rPr>
              <a:t>Relevance</a:t>
            </a:r>
            <a:r>
              <a:rPr lang="en-AU" sz="2400" b="1" cap="none" dirty="0"/>
              <a:t>: </a:t>
            </a:r>
            <a:r>
              <a:rPr lang="en-AU" sz="2200" cap="none" dirty="0"/>
              <a:t>data must apply to area being research.</a:t>
            </a:r>
            <a:endParaRPr lang="en-US" sz="2200" cap="none" dirty="0"/>
          </a:p>
          <a:p>
            <a:pPr>
              <a:lnSpc>
                <a:spcPct val="130000"/>
              </a:lnSpc>
            </a:pPr>
            <a:r>
              <a:rPr lang="en-AU" sz="2400" b="1" cap="none" dirty="0">
                <a:solidFill>
                  <a:schemeClr val="accent3">
                    <a:lumMod val="75000"/>
                  </a:schemeClr>
                </a:solidFill>
                <a:latin typeface="Calibri" charset="0"/>
                <a:ea typeface="Calibri" charset="0"/>
                <a:cs typeface="Calibri" charset="0"/>
              </a:rPr>
              <a:t>Accuracy</a:t>
            </a:r>
            <a:r>
              <a:rPr lang="en-AU" sz="2400" b="1" cap="none" dirty="0"/>
              <a:t>: </a:t>
            </a:r>
            <a:r>
              <a:rPr lang="en-AU" sz="2200" cap="none" dirty="0"/>
              <a:t>incorrect data input will result in incorrect information. check primary data and verify secondary data.</a:t>
            </a:r>
            <a:endParaRPr lang="en-US" sz="2200" cap="none" dirty="0"/>
          </a:p>
          <a:p>
            <a:pPr marL="228600" lvl="1">
              <a:lnSpc>
                <a:spcPct val="130000"/>
              </a:lnSpc>
              <a:spcBef>
                <a:spcPts val="1000"/>
              </a:spcBef>
            </a:pPr>
            <a:r>
              <a:rPr lang="en-AU" sz="2400" b="1" cap="none" dirty="0">
                <a:solidFill>
                  <a:schemeClr val="accent3">
                    <a:lumMod val="75000"/>
                  </a:schemeClr>
                </a:solidFill>
                <a:latin typeface="Calibri" charset="0"/>
                <a:ea typeface="Calibri" charset="0"/>
                <a:cs typeface="Calibri" charset="0"/>
              </a:rPr>
              <a:t>Bias</a:t>
            </a:r>
            <a:r>
              <a:rPr lang="en-AU" b="1" cap="none" dirty="0"/>
              <a:t>: </a:t>
            </a:r>
            <a:r>
              <a:rPr lang="en-AU" sz="2200" cap="none" dirty="0"/>
              <a:t>having prejudiced or preconceived views, </a:t>
            </a:r>
          </a:p>
          <a:p>
            <a:pPr marL="457200" lvl="2" indent="0">
              <a:spcBef>
                <a:spcPts val="1000"/>
              </a:spcBef>
              <a:buNone/>
            </a:pPr>
            <a:r>
              <a:rPr lang="en-AU" sz="2000" cap="none" dirty="0"/>
              <a:t>Influences that can result in bias with data collection: vested interest, timing, small sample, sorting or graphical representations.</a:t>
            </a:r>
            <a:endParaRPr lang="en-US" sz="2000" cap="none" dirty="0"/>
          </a:p>
          <a:p>
            <a:endParaRPr lang="en-US" b="1" cap="none" dirty="0">
              <a:latin typeface="Calibri" charset="0"/>
              <a:ea typeface="Calibri" charset="0"/>
              <a:cs typeface="Calibri" charset="0"/>
            </a:endParaRPr>
          </a:p>
        </p:txBody>
      </p:sp>
      <p:sp>
        <p:nvSpPr>
          <p:cNvPr id="4" name="Content Placeholder 2"/>
          <p:cNvSpPr txBox="1">
            <a:spLocks/>
          </p:cNvSpPr>
          <p:nvPr/>
        </p:nvSpPr>
        <p:spPr>
          <a:xfrm>
            <a:off x="6422752" y="1608666"/>
            <a:ext cx="5182226" cy="4579863"/>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228600" lvl="1">
              <a:lnSpc>
                <a:spcPct val="130000"/>
              </a:lnSpc>
              <a:spcBef>
                <a:spcPts val="1000"/>
              </a:spcBef>
            </a:pPr>
            <a:r>
              <a:rPr lang="en-AU" sz="2400" b="1" cap="none" dirty="0">
                <a:solidFill>
                  <a:schemeClr val="accent3">
                    <a:lumMod val="75000"/>
                  </a:schemeClr>
                </a:solidFill>
                <a:latin typeface="Calibri" charset="0"/>
                <a:ea typeface="Calibri" charset="0"/>
                <a:cs typeface="Calibri" charset="0"/>
              </a:rPr>
              <a:t>Reliability</a:t>
            </a:r>
            <a:r>
              <a:rPr lang="en-AU" sz="2400" b="1" cap="none" dirty="0"/>
              <a:t>: </a:t>
            </a:r>
            <a:r>
              <a:rPr lang="en-AU" sz="2400" cap="none" dirty="0"/>
              <a:t>when data is sufficiently complete and error free to be suitable for its purpose and context.</a:t>
            </a:r>
          </a:p>
          <a:p>
            <a:pPr marL="228600" lvl="1">
              <a:lnSpc>
                <a:spcPct val="130000"/>
              </a:lnSpc>
              <a:spcBef>
                <a:spcPts val="1000"/>
              </a:spcBef>
            </a:pPr>
            <a:endParaRPr lang="en-AU" sz="2200" cap="none" dirty="0"/>
          </a:p>
          <a:p>
            <a:r>
              <a:rPr lang="en-AU" sz="2600" b="1" cap="none" dirty="0">
                <a:solidFill>
                  <a:schemeClr val="accent3">
                    <a:lumMod val="75000"/>
                  </a:schemeClr>
                </a:solidFill>
                <a:latin typeface="Calibri" charset="0"/>
                <a:ea typeface="Calibri" charset="0"/>
                <a:cs typeface="Calibri" charset="0"/>
              </a:rPr>
              <a:t>Referencing primary sources</a:t>
            </a:r>
            <a:endParaRPr lang="en-US" sz="2600" b="1" cap="none" dirty="0">
              <a:solidFill>
                <a:schemeClr val="accent3">
                  <a:lumMod val="75000"/>
                </a:schemeClr>
              </a:solidFill>
              <a:latin typeface="Calibri" charset="0"/>
              <a:ea typeface="Calibri" charset="0"/>
              <a:cs typeface="Calibri" charset="0"/>
            </a:endParaRPr>
          </a:p>
          <a:p>
            <a:pPr marL="228600" lvl="1">
              <a:lnSpc>
                <a:spcPct val="130000"/>
              </a:lnSpc>
              <a:spcBef>
                <a:spcPts val="1000"/>
              </a:spcBef>
            </a:pPr>
            <a:r>
              <a:rPr lang="en-AU" sz="2400" cap="none" dirty="0"/>
              <a:t>Primary data needs to be recorded, such as names and titles/qualifications, dates, locations, organisation(s)</a:t>
            </a:r>
            <a:endParaRPr lang="en-US" sz="2400" cap="none" dirty="0"/>
          </a:p>
          <a:p>
            <a:pPr marL="228600" lvl="1">
              <a:lnSpc>
                <a:spcPct val="130000"/>
              </a:lnSpc>
              <a:spcBef>
                <a:spcPts val="1000"/>
              </a:spcBef>
            </a:pPr>
            <a:r>
              <a:rPr lang="en-AU" sz="2400" cap="none" dirty="0"/>
              <a:t>(See Microsoft word, references tab. – Footnotes/endnotes and APA (style)</a:t>
            </a:r>
          </a:p>
          <a:p>
            <a:pPr>
              <a:buFont typeface="Wingdings" charset="2"/>
              <a:buChar char="§"/>
            </a:pPr>
            <a:endParaRPr lang="en-AU" cap="none" dirty="0">
              <a:latin typeface="Calibri" charset="0"/>
              <a:ea typeface="Calibri" charset="0"/>
              <a:cs typeface="Calibri" charset="0"/>
            </a:endParaRPr>
          </a:p>
          <a:p>
            <a:pPr marL="0" lvl="1" indent="0">
              <a:spcBef>
                <a:spcPts val="1000"/>
              </a:spcBef>
              <a:buFont typeface="Arial" panose="020B0604020202020204" pitchFamily="34" charset="0"/>
              <a:buNone/>
            </a:pPr>
            <a:endParaRPr lang="en-AU" sz="2200" cap="none" dirty="0">
              <a:latin typeface="Calibri" charset="0"/>
              <a:ea typeface="Calibri" charset="0"/>
              <a:cs typeface="Calibri" charset="0"/>
            </a:endParaRPr>
          </a:p>
          <a:p>
            <a:pPr marL="0" lvl="1" indent="0">
              <a:spcBef>
                <a:spcPts val="1000"/>
              </a:spcBef>
              <a:buFont typeface="Arial" panose="020B0604020202020204" pitchFamily="34" charset="0"/>
              <a:buNone/>
            </a:pPr>
            <a:endParaRPr lang="en-AU" b="1" cap="none" dirty="0">
              <a:latin typeface="Calibri" charset="0"/>
              <a:ea typeface="Calibri" charset="0"/>
              <a:cs typeface="Calibri" charset="0"/>
            </a:endParaRPr>
          </a:p>
          <a:p>
            <a:pPr marL="285750" lvl="1" indent="-285750">
              <a:spcBef>
                <a:spcPts val="1000"/>
              </a:spcBef>
            </a:pPr>
            <a:endParaRPr lang="en-AU" cap="none" dirty="0">
              <a:latin typeface="Calibri" charset="0"/>
              <a:ea typeface="Calibri" charset="0"/>
              <a:cs typeface="Calibri" charset="0"/>
            </a:endParaRPr>
          </a:p>
          <a:p>
            <a:pPr marL="0" indent="0">
              <a:buFont typeface="Arial" panose="020B0604020202020204" pitchFamily="34" charset="0"/>
              <a:buNone/>
            </a:pPr>
            <a:endParaRPr lang="en-AU" b="1" cap="none" dirty="0">
              <a:latin typeface="Calibri" charset="0"/>
              <a:ea typeface="Calibri" charset="0"/>
              <a:cs typeface="Calibri" charset="0"/>
            </a:endParaRPr>
          </a:p>
          <a:p>
            <a:pPr>
              <a:buFont typeface="Wingdings" charset="2"/>
              <a:buChar char="§"/>
            </a:pPr>
            <a:endParaRPr lang="en-AU" cap="none" dirty="0">
              <a:latin typeface="Calibri" charset="0"/>
              <a:ea typeface="Calibri" charset="0"/>
              <a:cs typeface="Calibri" charset="0"/>
            </a:endParaRPr>
          </a:p>
        </p:txBody>
      </p:sp>
      <p:sp>
        <p:nvSpPr>
          <p:cNvPr id="5" name="TextBox 4"/>
          <p:cNvSpPr txBox="1"/>
          <p:nvPr/>
        </p:nvSpPr>
        <p:spPr>
          <a:xfrm>
            <a:off x="10232936" y="6086866"/>
            <a:ext cx="1372042"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AU" b="1" dirty="0">
                <a:solidFill>
                  <a:schemeClr val="bg1"/>
                </a:solidFill>
              </a:rPr>
              <a:t>Pages 9 - 14</a:t>
            </a:r>
            <a:endParaRPr lang="en-US" b="1" dirty="0">
              <a:solidFill>
                <a:schemeClr val="bg1"/>
              </a:solidFill>
            </a:endParaRPr>
          </a:p>
        </p:txBody>
      </p:sp>
    </p:spTree>
    <p:extLst>
      <p:ext uri="{BB962C8B-B14F-4D97-AF65-F5344CB8AC3E}">
        <p14:creationId xmlns:p14="http://schemas.microsoft.com/office/powerpoint/2010/main" val="11227984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04039"/>
            <a:ext cx="10364451" cy="936958"/>
          </a:xfrm>
        </p:spPr>
        <p:txBody>
          <a:bodyPr>
            <a:normAutofit/>
          </a:bodyPr>
          <a:lstStyle/>
          <a:p>
            <a:r>
              <a:rPr lang="en-AU" cap="none" dirty="0">
                <a:latin typeface="Calibri" charset="0"/>
                <a:ea typeface="Calibri" charset="0"/>
                <a:cs typeface="Calibri" charset="0"/>
              </a:rPr>
              <a:t>Permission &amp; Privacy</a:t>
            </a:r>
            <a:endParaRPr lang="en-US" cap="none" dirty="0">
              <a:latin typeface="Calibri" charset="0"/>
              <a:ea typeface="Calibri" charset="0"/>
              <a:cs typeface="Calibri" charset="0"/>
            </a:endParaRPr>
          </a:p>
        </p:txBody>
      </p:sp>
      <p:sp>
        <p:nvSpPr>
          <p:cNvPr id="3" name="Content Placeholder 2"/>
          <p:cNvSpPr>
            <a:spLocks noGrp="1"/>
          </p:cNvSpPr>
          <p:nvPr>
            <p:ph sz="quarter" idx="13"/>
          </p:nvPr>
        </p:nvSpPr>
        <p:spPr>
          <a:xfrm>
            <a:off x="826690" y="1376438"/>
            <a:ext cx="5240283" cy="5082419"/>
          </a:xfrm>
        </p:spPr>
        <p:txBody>
          <a:bodyPr>
            <a:normAutofit lnSpcReduction="10000"/>
          </a:bodyPr>
          <a:lstStyle/>
          <a:p>
            <a:r>
              <a:rPr lang="en-AU" sz="2400" b="1" cap="none" dirty="0">
                <a:solidFill>
                  <a:schemeClr val="accent3">
                    <a:lumMod val="75000"/>
                  </a:schemeClr>
                </a:solidFill>
                <a:latin typeface="Calibri" charset="0"/>
                <a:ea typeface="Calibri" charset="0"/>
                <a:cs typeface="Calibri" charset="0"/>
              </a:rPr>
              <a:t>Permission</a:t>
            </a:r>
            <a:r>
              <a:rPr lang="en-AU" sz="2200" cap="none" dirty="0"/>
              <a:t> must be sought from people when collecting data – usually via </a:t>
            </a:r>
            <a:r>
              <a:rPr lang="en-AU" sz="2400" b="1" cap="none" dirty="0">
                <a:solidFill>
                  <a:schemeClr val="accent3">
                    <a:lumMod val="75000"/>
                  </a:schemeClr>
                </a:solidFill>
                <a:latin typeface="Calibri" charset="0"/>
                <a:ea typeface="Calibri" charset="0"/>
                <a:cs typeface="Calibri" charset="0"/>
              </a:rPr>
              <a:t>consent forms.</a:t>
            </a:r>
            <a:endParaRPr lang="en-US" sz="2400" b="1" cap="none" dirty="0">
              <a:solidFill>
                <a:schemeClr val="accent3">
                  <a:lumMod val="75000"/>
                </a:schemeClr>
              </a:solidFill>
              <a:latin typeface="Calibri" charset="0"/>
              <a:ea typeface="Calibri" charset="0"/>
              <a:cs typeface="Calibri" charset="0"/>
            </a:endParaRPr>
          </a:p>
          <a:p>
            <a:r>
              <a:rPr lang="en-AU" sz="2200" cap="none" dirty="0"/>
              <a:t>To assist gaining </a:t>
            </a:r>
            <a:r>
              <a:rPr lang="en-AU" sz="2400" b="1" cap="none" dirty="0">
                <a:solidFill>
                  <a:schemeClr val="accent3">
                    <a:lumMod val="75000"/>
                  </a:schemeClr>
                </a:solidFill>
                <a:latin typeface="Calibri" charset="0"/>
                <a:ea typeface="Calibri" charset="0"/>
                <a:cs typeface="Calibri" charset="0"/>
              </a:rPr>
              <a:t>informed</a:t>
            </a:r>
            <a:r>
              <a:rPr lang="en-AU" cap="none" dirty="0"/>
              <a:t> </a:t>
            </a:r>
            <a:r>
              <a:rPr lang="en-AU" sz="2200" cap="none" dirty="0"/>
              <a:t>consent, provide a </a:t>
            </a:r>
            <a:r>
              <a:rPr lang="en-AU" sz="2400" b="1" cap="none" dirty="0">
                <a:solidFill>
                  <a:schemeClr val="accent3">
                    <a:lumMod val="75000"/>
                  </a:schemeClr>
                </a:solidFill>
                <a:latin typeface="Calibri" charset="0"/>
                <a:ea typeface="Calibri" charset="0"/>
                <a:cs typeface="Calibri" charset="0"/>
              </a:rPr>
              <a:t>participant information statement,</a:t>
            </a:r>
            <a:r>
              <a:rPr lang="en-AU" sz="2400" cap="none" dirty="0"/>
              <a:t> </a:t>
            </a:r>
            <a:r>
              <a:rPr lang="en-AU" sz="2200" cap="none" dirty="0"/>
              <a:t>this means participants will know what the research is about, how data will be collected, analysed and communicated. </a:t>
            </a:r>
            <a:endParaRPr lang="en-US" sz="2200" cap="none" dirty="0"/>
          </a:p>
          <a:p>
            <a:r>
              <a:rPr lang="en-AU" sz="2200" cap="none" dirty="0"/>
              <a:t>Even if data collection is anonymous and online, people must be informed and be asked to consent</a:t>
            </a:r>
            <a:r>
              <a:rPr lang="en-AU" cap="none" dirty="0"/>
              <a:t>.</a:t>
            </a:r>
            <a:endParaRPr lang="en-US" cap="none" dirty="0"/>
          </a:p>
        </p:txBody>
      </p:sp>
      <p:sp>
        <p:nvSpPr>
          <p:cNvPr id="6" name="Content Placeholder 2"/>
          <p:cNvSpPr txBox="1">
            <a:spLocks/>
          </p:cNvSpPr>
          <p:nvPr/>
        </p:nvSpPr>
        <p:spPr>
          <a:xfrm>
            <a:off x="6545319" y="1376438"/>
            <a:ext cx="5240283" cy="508241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n-AU" cap="none" dirty="0"/>
              <a:t> </a:t>
            </a:r>
            <a:r>
              <a:rPr lang="en-AU" sz="2400" b="1" cap="none" dirty="0">
                <a:solidFill>
                  <a:schemeClr val="accent3">
                    <a:lumMod val="75000"/>
                  </a:schemeClr>
                </a:solidFill>
                <a:latin typeface="Calibri" charset="0"/>
                <a:ea typeface="Calibri" charset="0"/>
                <a:cs typeface="Calibri" charset="0"/>
              </a:rPr>
              <a:t>Privacy</a:t>
            </a:r>
            <a:endParaRPr lang="en-US" sz="2400" b="1" cap="none" dirty="0">
              <a:solidFill>
                <a:schemeClr val="accent3">
                  <a:lumMod val="75000"/>
                </a:schemeClr>
              </a:solidFill>
              <a:latin typeface="Calibri" charset="0"/>
              <a:ea typeface="Calibri" charset="0"/>
              <a:cs typeface="Calibri" charset="0"/>
            </a:endParaRPr>
          </a:p>
          <a:p>
            <a:r>
              <a:rPr lang="en-AU" cap="none" dirty="0"/>
              <a:t>Need to uphold privacy of the participants of surveys and questionnaires. As well as possibly legal reasons for doing this, people respond more accurately if they feel their privacy is maintained.</a:t>
            </a:r>
          </a:p>
          <a:p>
            <a:r>
              <a:rPr lang="en-AU" cap="none" dirty="0"/>
              <a:t>Main way to do this is to </a:t>
            </a:r>
            <a:r>
              <a:rPr lang="en-AU" sz="2400" b="1" cap="none" dirty="0">
                <a:solidFill>
                  <a:schemeClr val="accent3">
                    <a:lumMod val="75000"/>
                  </a:schemeClr>
                </a:solidFill>
                <a:latin typeface="Calibri" charset="0"/>
                <a:ea typeface="Calibri" charset="0"/>
                <a:cs typeface="Calibri" charset="0"/>
              </a:rPr>
              <a:t>de-identify</a:t>
            </a:r>
            <a:r>
              <a:rPr lang="en-AU" cap="none" dirty="0"/>
              <a:t> the data by removing personal identifiers.</a:t>
            </a:r>
            <a:endParaRPr lang="en-US" cap="none" dirty="0"/>
          </a:p>
          <a:p>
            <a:endParaRPr lang="en-US" cap="none" dirty="0"/>
          </a:p>
        </p:txBody>
      </p:sp>
      <p:sp>
        <p:nvSpPr>
          <p:cNvPr id="7" name="TextBox 6"/>
          <p:cNvSpPr txBox="1"/>
          <p:nvPr/>
        </p:nvSpPr>
        <p:spPr>
          <a:xfrm>
            <a:off x="10241552" y="5925151"/>
            <a:ext cx="1493870"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AU" b="1" dirty="0">
                <a:solidFill>
                  <a:schemeClr val="bg1"/>
                </a:solidFill>
              </a:rPr>
              <a:t>Pages 15 - 19</a:t>
            </a:r>
            <a:endParaRPr lang="en-US" b="1" dirty="0">
              <a:solidFill>
                <a:schemeClr val="bg1"/>
              </a:solidFill>
            </a:endParaRPr>
          </a:p>
        </p:txBody>
      </p:sp>
    </p:spTree>
    <p:extLst>
      <p:ext uri="{BB962C8B-B14F-4D97-AF65-F5344CB8AC3E}">
        <p14:creationId xmlns:p14="http://schemas.microsoft.com/office/powerpoint/2010/main" val="3044961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04039"/>
            <a:ext cx="10364451" cy="936958"/>
          </a:xfrm>
        </p:spPr>
        <p:txBody>
          <a:bodyPr>
            <a:normAutofit/>
          </a:bodyPr>
          <a:lstStyle/>
          <a:p>
            <a:r>
              <a:rPr lang="en-AU" cap="none" dirty="0">
                <a:latin typeface="Calibri" charset="0"/>
                <a:ea typeface="Calibri" charset="0"/>
                <a:cs typeface="Calibri" charset="0"/>
              </a:rPr>
              <a:t>Security &amp; Privacy Principles</a:t>
            </a:r>
            <a:endParaRPr lang="en-US" cap="none" dirty="0">
              <a:latin typeface="Calibri" charset="0"/>
              <a:ea typeface="Calibri" charset="0"/>
              <a:cs typeface="Calibri" charset="0"/>
            </a:endParaRPr>
          </a:p>
        </p:txBody>
      </p:sp>
      <p:sp>
        <p:nvSpPr>
          <p:cNvPr id="3" name="Content Placeholder 2"/>
          <p:cNvSpPr>
            <a:spLocks noGrp="1"/>
          </p:cNvSpPr>
          <p:nvPr>
            <p:ph sz="quarter" idx="13"/>
          </p:nvPr>
        </p:nvSpPr>
        <p:spPr>
          <a:xfrm>
            <a:off x="913774" y="1608667"/>
            <a:ext cx="4790340" cy="4834663"/>
          </a:xfrm>
        </p:spPr>
        <p:txBody>
          <a:bodyPr>
            <a:normAutofit/>
          </a:bodyPr>
          <a:lstStyle/>
          <a:p>
            <a:r>
              <a:rPr lang="en-AU" sz="2200" cap="none" dirty="0"/>
              <a:t>Stop unauthorised users accessing data </a:t>
            </a:r>
            <a:r>
              <a:rPr lang="en-AU" sz="2400" b="1" cap="none" dirty="0">
                <a:solidFill>
                  <a:schemeClr val="accent3">
                    <a:lumMod val="75000"/>
                  </a:schemeClr>
                </a:solidFill>
                <a:latin typeface="Calibri" charset="0"/>
                <a:ea typeface="Calibri" charset="0"/>
                <a:cs typeface="Calibri" charset="0"/>
              </a:rPr>
              <a:t>(usernames/passwords)</a:t>
            </a:r>
            <a:endParaRPr lang="en-US" sz="2400" b="1" cap="none" dirty="0">
              <a:solidFill>
                <a:schemeClr val="accent3">
                  <a:lumMod val="75000"/>
                </a:schemeClr>
              </a:solidFill>
              <a:latin typeface="Calibri" charset="0"/>
              <a:ea typeface="Calibri" charset="0"/>
              <a:cs typeface="Calibri" charset="0"/>
            </a:endParaRPr>
          </a:p>
          <a:p>
            <a:r>
              <a:rPr lang="en-AU" sz="2400" b="1" cap="none" dirty="0">
                <a:solidFill>
                  <a:schemeClr val="accent3">
                    <a:lumMod val="75000"/>
                  </a:schemeClr>
                </a:solidFill>
                <a:latin typeface="Calibri" charset="0"/>
                <a:ea typeface="Calibri" charset="0"/>
                <a:cs typeface="Calibri" charset="0"/>
              </a:rPr>
              <a:t>Encryption</a:t>
            </a:r>
            <a:r>
              <a:rPr lang="en-AU" sz="2400" cap="none" dirty="0"/>
              <a:t> of data</a:t>
            </a:r>
            <a:endParaRPr lang="en-US" sz="2400" cap="none" dirty="0"/>
          </a:p>
          <a:p>
            <a:r>
              <a:rPr lang="en-AU" sz="2400" b="1" cap="none" dirty="0">
                <a:solidFill>
                  <a:schemeClr val="accent3">
                    <a:lumMod val="75000"/>
                  </a:schemeClr>
                </a:solidFill>
                <a:latin typeface="Calibri" charset="0"/>
                <a:ea typeface="Calibri" charset="0"/>
                <a:cs typeface="Calibri" charset="0"/>
              </a:rPr>
              <a:t>Backups</a:t>
            </a:r>
            <a:r>
              <a:rPr lang="en-AU" sz="2400" b="1" cap="none" dirty="0"/>
              <a:t> </a:t>
            </a:r>
            <a:r>
              <a:rPr lang="en-AU" sz="2200" cap="none" dirty="0"/>
              <a:t>are a way to secure data from deliberate or accidental events.</a:t>
            </a:r>
            <a:endParaRPr lang="en-US" sz="2200" cap="none" dirty="0"/>
          </a:p>
          <a:p>
            <a:r>
              <a:rPr lang="en-AU" sz="2400" b="1" cap="none" dirty="0">
                <a:solidFill>
                  <a:schemeClr val="accent3">
                    <a:lumMod val="75000"/>
                  </a:schemeClr>
                </a:solidFill>
                <a:latin typeface="Calibri" charset="0"/>
                <a:ea typeface="Calibri" charset="0"/>
                <a:cs typeface="Calibri" charset="0"/>
              </a:rPr>
              <a:t>Firewall </a:t>
            </a:r>
            <a:r>
              <a:rPr lang="en-AU" sz="2200" cap="none" dirty="0"/>
              <a:t>is a combination of hardware/software to filter information </a:t>
            </a:r>
          </a:p>
          <a:p>
            <a:r>
              <a:rPr lang="en-AU" sz="2400" b="1" cap="none" dirty="0">
                <a:solidFill>
                  <a:schemeClr val="accent3">
                    <a:lumMod val="75000"/>
                  </a:schemeClr>
                </a:solidFill>
                <a:latin typeface="Calibri" charset="0"/>
                <a:ea typeface="Calibri" charset="0"/>
                <a:cs typeface="Calibri" charset="0"/>
              </a:rPr>
              <a:t>Malware protection</a:t>
            </a:r>
            <a:endParaRPr lang="en-US" sz="2400" b="1" cap="none" dirty="0">
              <a:solidFill>
                <a:schemeClr val="accent3">
                  <a:lumMod val="75000"/>
                </a:schemeClr>
              </a:solidFill>
              <a:latin typeface="Calibri" charset="0"/>
              <a:ea typeface="Calibri" charset="0"/>
              <a:cs typeface="Calibri" charset="0"/>
            </a:endParaRPr>
          </a:p>
        </p:txBody>
      </p:sp>
      <p:sp>
        <p:nvSpPr>
          <p:cNvPr id="4" name="Content Placeholder 2"/>
          <p:cNvSpPr txBox="1">
            <a:spLocks/>
          </p:cNvSpPr>
          <p:nvPr/>
        </p:nvSpPr>
        <p:spPr>
          <a:xfrm>
            <a:off x="6487260" y="1608666"/>
            <a:ext cx="4790340" cy="483466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sz="2400" cap="none" dirty="0"/>
          </a:p>
        </p:txBody>
      </p:sp>
      <p:sp>
        <p:nvSpPr>
          <p:cNvPr id="5" name="Content Placeholder 2"/>
          <p:cNvSpPr txBox="1">
            <a:spLocks/>
          </p:cNvSpPr>
          <p:nvPr/>
        </p:nvSpPr>
        <p:spPr>
          <a:xfrm>
            <a:off x="6516288" y="1608665"/>
            <a:ext cx="4790340" cy="483466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r>
              <a:rPr lang="en-AU" sz="2400" b="1" cap="none" dirty="0">
                <a:solidFill>
                  <a:schemeClr val="accent3">
                    <a:lumMod val="75000"/>
                  </a:schemeClr>
                </a:solidFill>
                <a:latin typeface="Calibri" charset="0"/>
                <a:ea typeface="Calibri" charset="0"/>
                <a:cs typeface="Calibri" charset="0"/>
              </a:rPr>
              <a:t>Australian privacy principles Privacy Act 1988 – has 13 Principles)</a:t>
            </a:r>
            <a:endParaRPr lang="en-US" sz="2400" b="1" cap="none" dirty="0">
              <a:solidFill>
                <a:schemeClr val="accent3">
                  <a:lumMod val="75000"/>
                </a:schemeClr>
              </a:solidFill>
              <a:latin typeface="Calibri" charset="0"/>
              <a:ea typeface="Calibri" charset="0"/>
              <a:cs typeface="Calibri" charset="0"/>
            </a:endParaRPr>
          </a:p>
          <a:p>
            <a:r>
              <a:rPr lang="en-AU" sz="2200" b="1" cap="none" dirty="0">
                <a:solidFill>
                  <a:schemeClr val="accent3">
                    <a:lumMod val="75000"/>
                  </a:schemeClr>
                </a:solidFill>
                <a:latin typeface="Calibri" charset="0"/>
                <a:ea typeface="Calibri" charset="0"/>
                <a:cs typeface="Calibri" charset="0"/>
              </a:rPr>
              <a:t>APP2: anonymity and pseudonymity: </a:t>
            </a:r>
            <a:r>
              <a:rPr lang="en-AU" sz="2200" cap="none" dirty="0"/>
              <a:t>allows people to stay anonymous</a:t>
            </a:r>
            <a:endParaRPr lang="en-US" sz="2200" cap="none" dirty="0"/>
          </a:p>
          <a:p>
            <a:r>
              <a:rPr lang="en-AU" sz="2200" b="1" cap="none" dirty="0">
                <a:solidFill>
                  <a:schemeClr val="accent3">
                    <a:lumMod val="75000"/>
                  </a:schemeClr>
                </a:solidFill>
                <a:latin typeface="Calibri" charset="0"/>
                <a:ea typeface="Calibri" charset="0"/>
                <a:cs typeface="Calibri" charset="0"/>
              </a:rPr>
              <a:t>APP6: use and disclosure of personal information: </a:t>
            </a:r>
            <a:r>
              <a:rPr lang="en-AU" sz="2200" cap="none" dirty="0"/>
              <a:t>must use information in line with primary purpose and not disclosed without permission.</a:t>
            </a:r>
            <a:endParaRPr lang="en-US" sz="2200" cap="none" dirty="0"/>
          </a:p>
          <a:p>
            <a:endParaRPr lang="en-US" sz="2400" b="1" cap="none" dirty="0">
              <a:solidFill>
                <a:schemeClr val="accent3">
                  <a:lumMod val="75000"/>
                </a:schemeClr>
              </a:solidFill>
              <a:latin typeface="Calibri" charset="0"/>
              <a:ea typeface="Calibri" charset="0"/>
              <a:cs typeface="Calibri" charset="0"/>
            </a:endParaRPr>
          </a:p>
        </p:txBody>
      </p:sp>
      <p:sp>
        <p:nvSpPr>
          <p:cNvPr id="6" name="TextBox 5"/>
          <p:cNvSpPr txBox="1"/>
          <p:nvPr/>
        </p:nvSpPr>
        <p:spPr>
          <a:xfrm>
            <a:off x="9783730" y="6046057"/>
            <a:ext cx="1493870"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AU" b="1" dirty="0">
                <a:solidFill>
                  <a:schemeClr val="bg1"/>
                </a:solidFill>
              </a:rPr>
              <a:t>Pages 20 - 22</a:t>
            </a:r>
            <a:endParaRPr lang="en-US" b="1" dirty="0">
              <a:solidFill>
                <a:schemeClr val="bg1"/>
              </a:solidFill>
            </a:endParaRPr>
          </a:p>
        </p:txBody>
      </p:sp>
    </p:spTree>
    <p:extLst>
      <p:ext uri="{BB962C8B-B14F-4D97-AF65-F5344CB8AC3E}">
        <p14:creationId xmlns:p14="http://schemas.microsoft.com/office/powerpoint/2010/main" val="237731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404039"/>
            <a:ext cx="10364451" cy="936958"/>
          </a:xfrm>
        </p:spPr>
        <p:txBody>
          <a:bodyPr>
            <a:normAutofit/>
          </a:bodyPr>
          <a:lstStyle/>
          <a:p>
            <a:r>
              <a:rPr lang="en-AU" cap="none" dirty="0">
                <a:latin typeface="Calibri" charset="0"/>
                <a:ea typeface="Calibri" charset="0"/>
                <a:cs typeface="Calibri" charset="0"/>
              </a:rPr>
              <a:t>Ethical dilemmas</a:t>
            </a:r>
            <a:endParaRPr lang="en-US" cap="none" dirty="0">
              <a:latin typeface="Calibri" charset="0"/>
              <a:ea typeface="Calibri" charset="0"/>
              <a:cs typeface="Calibri" charset="0"/>
            </a:endParaRPr>
          </a:p>
        </p:txBody>
      </p:sp>
      <p:sp>
        <p:nvSpPr>
          <p:cNvPr id="3" name="Content Placeholder 2"/>
          <p:cNvSpPr>
            <a:spLocks noGrp="1"/>
          </p:cNvSpPr>
          <p:nvPr>
            <p:ph sz="quarter" idx="13"/>
          </p:nvPr>
        </p:nvSpPr>
        <p:spPr>
          <a:xfrm>
            <a:off x="913774" y="1608667"/>
            <a:ext cx="4790340" cy="4834663"/>
          </a:xfrm>
        </p:spPr>
        <p:txBody>
          <a:bodyPr>
            <a:normAutofit/>
          </a:bodyPr>
          <a:lstStyle/>
          <a:p>
            <a:r>
              <a:rPr lang="en-AU" sz="2400" b="1" cap="none" dirty="0">
                <a:solidFill>
                  <a:schemeClr val="accent3">
                    <a:lumMod val="75000"/>
                  </a:schemeClr>
                </a:solidFill>
                <a:latin typeface="Calibri" charset="0"/>
                <a:ea typeface="Calibri" charset="0"/>
                <a:cs typeface="Calibri" charset="0"/>
              </a:rPr>
              <a:t>Ethical dilemmas </a:t>
            </a:r>
            <a:r>
              <a:rPr lang="en-AU" sz="2400" cap="none" dirty="0"/>
              <a:t>occur when conflict between </a:t>
            </a:r>
            <a:r>
              <a:rPr lang="en-AU" sz="2400" b="1" cap="none" dirty="0">
                <a:solidFill>
                  <a:schemeClr val="accent3">
                    <a:lumMod val="75000"/>
                  </a:schemeClr>
                </a:solidFill>
                <a:latin typeface="Calibri" charset="0"/>
                <a:ea typeface="Calibri" charset="0"/>
                <a:cs typeface="Calibri" charset="0"/>
              </a:rPr>
              <a:t>two competing principles. </a:t>
            </a:r>
          </a:p>
          <a:p>
            <a:r>
              <a:rPr lang="en-AU" sz="2400" b="1" cap="none" dirty="0">
                <a:solidFill>
                  <a:schemeClr val="accent3">
                    <a:lumMod val="75000"/>
                  </a:schemeClr>
                </a:solidFill>
                <a:latin typeface="Calibri" charset="0"/>
                <a:ea typeface="Calibri" charset="0"/>
                <a:cs typeface="Calibri" charset="0"/>
              </a:rPr>
              <a:t>Ethical frameworks </a:t>
            </a:r>
            <a:r>
              <a:rPr lang="en-AU" sz="2400" cap="none" dirty="0"/>
              <a:t>assist people through such dilemmas</a:t>
            </a:r>
            <a:endParaRPr lang="en-US" sz="2400" cap="none" dirty="0"/>
          </a:p>
          <a:p>
            <a:endParaRPr lang="en-US" sz="2400" b="1" cap="none" dirty="0">
              <a:solidFill>
                <a:schemeClr val="accent3">
                  <a:lumMod val="75000"/>
                </a:schemeClr>
              </a:solidFill>
              <a:latin typeface="Calibri" charset="0"/>
              <a:ea typeface="Calibri" charset="0"/>
              <a:cs typeface="Calibri" charset="0"/>
            </a:endParaRPr>
          </a:p>
        </p:txBody>
      </p:sp>
      <p:sp>
        <p:nvSpPr>
          <p:cNvPr id="4" name="Content Placeholder 2"/>
          <p:cNvSpPr txBox="1">
            <a:spLocks/>
          </p:cNvSpPr>
          <p:nvPr/>
        </p:nvSpPr>
        <p:spPr>
          <a:xfrm>
            <a:off x="6487260" y="1608666"/>
            <a:ext cx="4790340" cy="483466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endParaRPr lang="en-US" sz="2400" cap="none" dirty="0"/>
          </a:p>
        </p:txBody>
      </p:sp>
      <p:sp>
        <p:nvSpPr>
          <p:cNvPr id="5" name="Content Placeholder 2"/>
          <p:cNvSpPr txBox="1">
            <a:spLocks/>
          </p:cNvSpPr>
          <p:nvPr/>
        </p:nvSpPr>
        <p:spPr>
          <a:xfrm>
            <a:off x="6516288" y="1608665"/>
            <a:ext cx="4790340" cy="483466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marL="0" indent="0">
              <a:buNone/>
            </a:pPr>
            <a:endParaRPr lang="en-US" sz="2400" b="1" cap="none" dirty="0">
              <a:solidFill>
                <a:schemeClr val="accent3">
                  <a:lumMod val="75000"/>
                </a:schemeClr>
              </a:solidFill>
              <a:latin typeface="Calibri" charset="0"/>
              <a:ea typeface="Calibri" charset="0"/>
              <a:cs typeface="Calibri" charset="0"/>
            </a:endParaRPr>
          </a:p>
        </p:txBody>
      </p:sp>
      <p:sp>
        <p:nvSpPr>
          <p:cNvPr id="6" name="TextBox 5"/>
          <p:cNvSpPr txBox="1"/>
          <p:nvPr/>
        </p:nvSpPr>
        <p:spPr>
          <a:xfrm>
            <a:off x="1222593" y="4353612"/>
            <a:ext cx="2236253"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r>
              <a:rPr lang="en-AU" b="1" dirty="0">
                <a:solidFill>
                  <a:schemeClr val="bg1"/>
                </a:solidFill>
              </a:rPr>
              <a:t>See example Page 25</a:t>
            </a:r>
            <a:endParaRPr lang="en-US" b="1" dirty="0">
              <a:solidFill>
                <a:schemeClr val="bg1"/>
              </a:solidFill>
            </a:endParaRPr>
          </a:p>
        </p:txBody>
      </p:sp>
      <p:sp>
        <p:nvSpPr>
          <p:cNvPr id="7" name="TextBox 6"/>
          <p:cNvSpPr txBox="1"/>
          <p:nvPr/>
        </p:nvSpPr>
        <p:spPr>
          <a:xfrm>
            <a:off x="6820348" y="1814706"/>
            <a:ext cx="3911455" cy="646331"/>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en-AU" b="1">
                <a:solidFill>
                  <a:schemeClr val="bg1"/>
                </a:solidFill>
              </a:rPr>
              <a:t>Complete TYK Questions </a:t>
            </a:r>
            <a:r>
              <a:rPr lang="en-AU" b="1" dirty="0">
                <a:solidFill>
                  <a:schemeClr val="bg1"/>
                </a:solidFill>
              </a:rPr>
              <a:t>Page 28</a:t>
            </a:r>
          </a:p>
          <a:p>
            <a:r>
              <a:rPr lang="en-AU" b="1" dirty="0">
                <a:solidFill>
                  <a:schemeClr val="bg1"/>
                </a:solidFill>
              </a:rPr>
              <a:t>Complete Summary – use PPT as guide</a:t>
            </a:r>
            <a:endParaRPr lang="en-US" b="1" dirty="0">
              <a:solidFill>
                <a:schemeClr val="bg1"/>
              </a:solidFill>
            </a:endParaRPr>
          </a:p>
        </p:txBody>
      </p:sp>
    </p:spTree>
    <p:extLst>
      <p:ext uri="{BB962C8B-B14F-4D97-AF65-F5344CB8AC3E}">
        <p14:creationId xmlns:p14="http://schemas.microsoft.com/office/powerpoint/2010/main" val="201622595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378</TotalTime>
  <Words>642</Words>
  <Application>Microsoft Office PowerPoint</Application>
  <PresentationFormat>Widescreen</PresentationFormat>
  <Paragraphs>90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SimSun</vt:lpstr>
      <vt:lpstr>Arial</vt:lpstr>
      <vt:lpstr>Calibri</vt:lpstr>
      <vt:lpstr>Times New Roman</vt:lpstr>
      <vt:lpstr>Tw Cen MT</vt:lpstr>
      <vt:lpstr>Wingdings</vt:lpstr>
      <vt:lpstr>Droplet</vt:lpstr>
      <vt:lpstr>DATA ANALYSIS</vt:lpstr>
      <vt:lpstr>Understanding research</vt:lpstr>
      <vt:lpstr>Data and Information</vt:lpstr>
      <vt:lpstr>Data Collection Techniques and Methods</vt:lpstr>
      <vt:lpstr>Question Types</vt:lpstr>
      <vt:lpstr>Quality of data and information</vt:lpstr>
      <vt:lpstr>Permission &amp; Privacy</vt:lpstr>
      <vt:lpstr>Security &amp; Privacy Principles</vt:lpstr>
      <vt:lpstr>Ethical dilemmas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Networks</dc:title>
  <dc:creator>Tony Crewe</dc:creator>
  <cp:lastModifiedBy>Tony Crewe</cp:lastModifiedBy>
  <cp:revision>44</cp:revision>
  <cp:lastPrinted>2017-04-03T00:14:21Z</cp:lastPrinted>
  <dcterms:created xsi:type="dcterms:W3CDTF">2015-11-30T22:19:41Z</dcterms:created>
  <dcterms:modified xsi:type="dcterms:W3CDTF">2018-04-25T00:07:45Z</dcterms:modified>
</cp:coreProperties>
</file>